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62" r:id="rId4"/>
    <p:sldId id="261" r:id="rId5"/>
    <p:sldId id="268" r:id="rId6"/>
    <p:sldId id="265" r:id="rId7"/>
    <p:sldId id="271" r:id="rId8"/>
    <p:sldId id="280" r:id="rId9"/>
    <p:sldId id="322" r:id="rId10"/>
    <p:sldId id="283" r:id="rId11"/>
    <p:sldId id="317" r:id="rId12"/>
    <p:sldId id="296" r:id="rId13"/>
    <p:sldId id="323" r:id="rId14"/>
    <p:sldId id="324" r:id="rId15"/>
    <p:sldId id="325" r:id="rId16"/>
    <p:sldId id="326" r:id="rId17"/>
    <p:sldId id="327" r:id="rId18"/>
    <p:sldId id="300" r:id="rId19"/>
    <p:sldId id="331" r:id="rId20"/>
    <p:sldId id="332" r:id="rId21"/>
    <p:sldId id="333" r:id="rId22"/>
    <p:sldId id="335" r:id="rId23"/>
    <p:sldId id="334" r:id="rId24"/>
    <p:sldId id="313" r:id="rId25"/>
    <p:sldId id="306" r:id="rId26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5" autoAdjust="0"/>
    <p:restoredTop sz="94661"/>
  </p:normalViewPr>
  <p:slideViewPr>
    <p:cSldViewPr>
      <p:cViewPr varScale="1">
        <p:scale>
          <a:sx n="109" d="100"/>
          <a:sy n="109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94573-185B-4CC2-886C-C465F16C62BF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F4B4-19DA-4CA1-8E34-79E846AD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F4B4-19DA-4CA1-8E34-79E846AD7D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F4B4-19DA-4CA1-8E34-79E846AD7D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F4B4-19DA-4CA1-8E34-79E846AD7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F4B4-19DA-4CA1-8E34-79E846AD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BF4B4-19DA-4CA1-8E34-79E846AD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6FA17-E104-483B-AFCF-BA4010397C57}" type="slidenum">
              <a:rPr lang="hr-HR" altLang="sr-Latn-RS"/>
              <a:pPr/>
              <a:t>25</a:t>
            </a:fld>
            <a:endParaRPr lang="hr-HR" altLang="sr-Latn-R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8831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6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1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2FD3-C009-4082-B8ED-EBD8953181F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B481-FA06-4126-8B08-F5C867D8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6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ktd-fuzine.h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td-fuzine.hr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DFB4CCEE-37C1-4529-AFFC-68FA1848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78" y="108114"/>
            <a:ext cx="17308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85EA282-FDDA-4829-B067-CE57A45F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79" y="219711"/>
            <a:ext cx="102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6F327-F1C7-4A3D-8635-A0727D3B1F49}"/>
              </a:ext>
            </a:extLst>
          </p:cNvPr>
          <p:cNvSpPr txBox="1"/>
          <p:nvPr/>
        </p:nvSpPr>
        <p:spPr>
          <a:xfrm>
            <a:off x="228600" y="6164908"/>
            <a:ext cx="9029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„Organizacija radionica je sufinancirana u okviru Operativnog programa Konkurentnost i kohezija, iz Kohezijskog fonda.“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6F2EE8F-31E1-48F0-99BA-45305059F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83660"/>
            <a:ext cx="1964432" cy="79805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2B01271-9C19-47CF-859C-476F106B6A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31500" r="-1898" b="34250"/>
          <a:stretch/>
        </p:blipFill>
        <p:spPr>
          <a:xfrm>
            <a:off x="2008673" y="253578"/>
            <a:ext cx="2651760" cy="62636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B58C92-06CD-441F-BC7A-B34B80C60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51" y="299745"/>
            <a:ext cx="1415200" cy="47541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79C4DBB-7079-45A3-81CB-055303FBD8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26" y="981711"/>
            <a:ext cx="1827287" cy="1279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82DE84-B04D-4458-A0AA-85EAB7C74958}"/>
              </a:ext>
            </a:extLst>
          </p:cNvPr>
          <p:cNvSpPr txBox="1"/>
          <p:nvPr/>
        </p:nvSpPr>
        <p:spPr>
          <a:xfrm>
            <a:off x="78981" y="6525344"/>
            <a:ext cx="9029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„Projekt je sufinancirala Europska unija iz Kohezijskog fonda. Sadržaj prezentacije isključiva je odgovornost Općine Fužine.“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8F3AF72-9C83-4A26-99C9-4CAB100B2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351" y="3087984"/>
            <a:ext cx="6400800" cy="62636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o održivom gospodarenju otpadom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E21A3-19EE-4E97-95AC-24888290F9F2}"/>
              </a:ext>
            </a:extLst>
          </p:cNvPr>
          <p:cNvSpPr/>
          <p:nvPr/>
        </p:nvSpPr>
        <p:spPr>
          <a:xfrm>
            <a:off x="2136076" y="2245839"/>
            <a:ext cx="487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UČIMO ZELENO!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4BA3D70-4D52-4B1C-A8EF-833FE8E180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25" y="4073040"/>
            <a:ext cx="977256" cy="1560352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D246B40-B517-4765-8424-7433C3BC7E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66" y="4011314"/>
            <a:ext cx="1950889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214FAAE-5F6E-5E49-BE6A-EDAAA81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ZAKON O ODRŽIVOM GOSPODARENJU OTPADOM 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(,,Narodne novine’’, br. 94/13, 73/17 i 14/19)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9" y="713313"/>
            <a:ext cx="394335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b="1" dirty="0" err="1"/>
              <a:t>Članak</a:t>
            </a:r>
            <a:r>
              <a:rPr lang="en-US" sz="1700" b="1" dirty="0"/>
              <a:t> 28. </a:t>
            </a:r>
            <a:r>
              <a:rPr lang="en-US" sz="1700" b="1" dirty="0" err="1"/>
              <a:t>Obveze</a:t>
            </a:r>
            <a:r>
              <a:rPr lang="en-US" sz="1700" b="1" dirty="0"/>
              <a:t> </a:t>
            </a:r>
            <a:r>
              <a:rPr lang="en-US" sz="1700" b="1" dirty="0" err="1"/>
              <a:t>jedinice</a:t>
            </a:r>
            <a:r>
              <a:rPr lang="en-US" sz="1700" b="1" dirty="0"/>
              <a:t> </a:t>
            </a:r>
            <a:r>
              <a:rPr lang="en-US" sz="1700" b="1" dirty="0" err="1"/>
              <a:t>lokalne</a:t>
            </a:r>
            <a:r>
              <a:rPr lang="en-US" sz="1700" b="1" dirty="0"/>
              <a:t> </a:t>
            </a:r>
            <a:r>
              <a:rPr lang="en-US" sz="1700" b="1" dirty="0" err="1"/>
              <a:t>samouprave</a:t>
            </a:r>
            <a:r>
              <a:rPr lang="en-US" sz="1700" b="1" dirty="0"/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/>
              <a:t>Jedinica</a:t>
            </a:r>
            <a:r>
              <a:rPr lang="en-US" sz="1700" dirty="0"/>
              <a:t> </a:t>
            </a:r>
            <a:r>
              <a:rPr lang="en-US" sz="1700" dirty="0" err="1"/>
              <a:t>lokalne</a:t>
            </a:r>
            <a:r>
              <a:rPr lang="en-US" sz="1700" dirty="0"/>
              <a:t> </a:t>
            </a:r>
            <a:r>
              <a:rPr lang="en-US" sz="1700" dirty="0" err="1"/>
              <a:t>samouprave</a:t>
            </a:r>
            <a:r>
              <a:rPr lang="en-US" sz="1700" dirty="0"/>
              <a:t> </a:t>
            </a:r>
            <a:r>
              <a:rPr lang="en-US" sz="1700" dirty="0" err="1"/>
              <a:t>dužna</a:t>
            </a:r>
            <a:r>
              <a:rPr lang="en-US" sz="1700" dirty="0"/>
              <a:t> je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svome</a:t>
            </a:r>
            <a:r>
              <a:rPr lang="en-US" sz="1700" dirty="0"/>
              <a:t> </a:t>
            </a:r>
            <a:r>
              <a:rPr lang="en-US" sz="1700" dirty="0" err="1"/>
              <a:t>području</a:t>
            </a:r>
            <a:r>
              <a:rPr lang="en-US" sz="1700" dirty="0"/>
              <a:t> </a:t>
            </a:r>
            <a:r>
              <a:rPr lang="en-US" sz="1700" dirty="0" err="1"/>
              <a:t>osigurati</a:t>
            </a:r>
            <a:r>
              <a:rPr lang="en-US" sz="1700" dirty="0"/>
              <a:t>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1. </a:t>
            </a:r>
            <a:r>
              <a:rPr lang="en-US" sz="1700" dirty="0" err="1"/>
              <a:t>Obavljanje</a:t>
            </a:r>
            <a:r>
              <a:rPr lang="en-US" sz="1700" dirty="0"/>
              <a:t> </a:t>
            </a:r>
            <a:r>
              <a:rPr lang="en-US" sz="1700" dirty="0" err="1"/>
              <a:t>javne</a:t>
            </a:r>
            <a:r>
              <a:rPr lang="en-US" sz="1700" dirty="0"/>
              <a:t> </a:t>
            </a:r>
            <a:r>
              <a:rPr lang="en-US" sz="1700" dirty="0" err="1"/>
              <a:t>usluge</a:t>
            </a:r>
            <a:r>
              <a:rPr lang="en-US" sz="1700" dirty="0"/>
              <a:t> </a:t>
            </a:r>
            <a:r>
              <a:rPr lang="en-US" sz="1700" dirty="0" err="1"/>
              <a:t>prikupljanja</a:t>
            </a:r>
            <a:r>
              <a:rPr lang="en-US" sz="1700" dirty="0"/>
              <a:t> </a:t>
            </a:r>
            <a:r>
              <a:rPr lang="en-US" sz="1700" dirty="0" err="1"/>
              <a:t>miješanog</a:t>
            </a:r>
            <a:r>
              <a:rPr lang="en-US" sz="1700" dirty="0"/>
              <a:t> </a:t>
            </a:r>
            <a:r>
              <a:rPr lang="en-US" sz="1700" dirty="0" err="1"/>
              <a:t>komunalnog</a:t>
            </a:r>
            <a:r>
              <a:rPr lang="en-US" sz="1700" dirty="0"/>
              <a:t> </a:t>
            </a:r>
            <a:r>
              <a:rPr lang="en-US" sz="1700" dirty="0" err="1"/>
              <a:t>otpada</a:t>
            </a:r>
            <a:r>
              <a:rPr lang="en-US" sz="1700" dirty="0"/>
              <a:t> i </a:t>
            </a:r>
            <a:r>
              <a:rPr lang="en-US" sz="1700" dirty="0" err="1"/>
              <a:t>biorazgradivog</a:t>
            </a:r>
            <a:r>
              <a:rPr lang="en-US" sz="1700" dirty="0"/>
              <a:t> </a:t>
            </a:r>
            <a:r>
              <a:rPr lang="en-US" sz="1700" dirty="0" err="1"/>
              <a:t>komunalnog</a:t>
            </a:r>
            <a:r>
              <a:rPr lang="en-US" sz="1700" dirty="0"/>
              <a:t> </a:t>
            </a:r>
            <a:r>
              <a:rPr lang="en-US" sz="1700" dirty="0" err="1"/>
              <a:t>otpada</a:t>
            </a:r>
            <a:r>
              <a:rPr lang="en-US" sz="1700" dirty="0"/>
              <a:t> i </a:t>
            </a:r>
            <a:r>
              <a:rPr lang="en-US" sz="1700" dirty="0" err="1"/>
              <a:t>javne</a:t>
            </a:r>
            <a:r>
              <a:rPr lang="en-US" sz="1700" dirty="0"/>
              <a:t> </a:t>
            </a:r>
            <a:r>
              <a:rPr lang="en-US" sz="1700" dirty="0" err="1"/>
              <a:t>usluge</a:t>
            </a:r>
            <a:r>
              <a:rPr lang="en-US" sz="1700" dirty="0"/>
              <a:t> </a:t>
            </a:r>
            <a:r>
              <a:rPr lang="en-US" sz="1700" dirty="0" err="1"/>
              <a:t>povezane</a:t>
            </a:r>
            <a:r>
              <a:rPr lang="en-US" sz="1700" dirty="0"/>
              <a:t> s </a:t>
            </a:r>
            <a:r>
              <a:rPr lang="en-US" sz="1700" dirty="0" err="1"/>
              <a:t>javnom</a:t>
            </a:r>
            <a:r>
              <a:rPr lang="en-US" sz="1700" dirty="0"/>
              <a:t> </a:t>
            </a:r>
            <a:r>
              <a:rPr lang="en-US" sz="1700" dirty="0" err="1"/>
              <a:t>uslugom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način</a:t>
            </a:r>
            <a:r>
              <a:rPr lang="en-US" sz="1700" dirty="0"/>
              <a:t> </a:t>
            </a:r>
            <a:r>
              <a:rPr lang="en-US" sz="1700" dirty="0" err="1"/>
              <a:t>propisan</a:t>
            </a:r>
            <a:r>
              <a:rPr lang="en-US" sz="1700" dirty="0"/>
              <a:t> </a:t>
            </a:r>
            <a:r>
              <a:rPr lang="en-US" sz="1700" dirty="0" err="1"/>
              <a:t>ovim</a:t>
            </a:r>
            <a:r>
              <a:rPr lang="en-US" sz="1700" dirty="0"/>
              <a:t> </a:t>
            </a:r>
            <a:r>
              <a:rPr lang="en-US" sz="1700" dirty="0" err="1"/>
              <a:t>Zakonom</a:t>
            </a:r>
            <a:r>
              <a:rPr lang="en-US" sz="1700" dirty="0"/>
              <a:t>  i </a:t>
            </a:r>
            <a:r>
              <a:rPr lang="en-US" sz="1700" dirty="0" err="1"/>
              <a:t>uredbom</a:t>
            </a:r>
            <a:r>
              <a:rPr lang="en-US" sz="1700" dirty="0"/>
              <a:t> </a:t>
            </a:r>
            <a:r>
              <a:rPr lang="en-US" sz="1700" dirty="0" err="1"/>
              <a:t>iz</a:t>
            </a:r>
            <a:r>
              <a:rPr lang="en-US" sz="1700" dirty="0"/>
              <a:t> </a:t>
            </a:r>
            <a:r>
              <a:rPr lang="en-US" sz="1700" dirty="0" err="1"/>
              <a:t>članka</a:t>
            </a:r>
            <a:r>
              <a:rPr lang="en-US" sz="1700" dirty="0"/>
              <a:t> 29. </a:t>
            </a:r>
            <a:r>
              <a:rPr lang="en-US" sz="1700" dirty="0" err="1"/>
              <a:t>stavka</a:t>
            </a:r>
            <a:r>
              <a:rPr lang="en-US" sz="1700" dirty="0"/>
              <a:t> 10. </a:t>
            </a:r>
            <a:r>
              <a:rPr lang="en-US" sz="1700" dirty="0" err="1"/>
              <a:t>ovog</a:t>
            </a:r>
            <a:r>
              <a:rPr lang="en-US" sz="1700" dirty="0"/>
              <a:t> </a:t>
            </a:r>
            <a:r>
              <a:rPr lang="en-US" sz="1700" dirty="0" err="1"/>
              <a:t>Zakona</a:t>
            </a:r>
            <a:endParaRPr lang="en-US" sz="17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2. </a:t>
            </a:r>
            <a:r>
              <a:rPr lang="en-US" sz="1700" dirty="0" err="1"/>
              <a:t>Odvojeno</a:t>
            </a:r>
            <a:r>
              <a:rPr lang="en-US" sz="1700" dirty="0"/>
              <a:t> </a:t>
            </a:r>
            <a:r>
              <a:rPr lang="en-US" sz="1700" dirty="0" err="1"/>
              <a:t>prikupljanje</a:t>
            </a:r>
            <a:r>
              <a:rPr lang="en-US" sz="1700" dirty="0"/>
              <a:t> </a:t>
            </a:r>
            <a:r>
              <a:rPr lang="en-US" sz="1700" dirty="0" err="1"/>
              <a:t>problematičnog</a:t>
            </a:r>
            <a:r>
              <a:rPr lang="en-US" sz="1700" dirty="0"/>
              <a:t> </a:t>
            </a:r>
            <a:r>
              <a:rPr lang="en-US" sz="1700" dirty="0" err="1"/>
              <a:t>otpada</a:t>
            </a:r>
            <a:r>
              <a:rPr lang="en-US" sz="1700" dirty="0"/>
              <a:t>, </a:t>
            </a:r>
            <a:r>
              <a:rPr lang="en-US" sz="1700" dirty="0" err="1"/>
              <a:t>otpadnog</a:t>
            </a:r>
            <a:r>
              <a:rPr lang="en-US" sz="1700" dirty="0"/>
              <a:t> </a:t>
            </a:r>
            <a:r>
              <a:rPr lang="en-US" sz="1700" dirty="0" err="1"/>
              <a:t>papira</a:t>
            </a:r>
            <a:r>
              <a:rPr lang="en-US" sz="1700" dirty="0"/>
              <a:t> i </a:t>
            </a:r>
            <a:r>
              <a:rPr lang="en-US" sz="1700" dirty="0" err="1"/>
              <a:t>kartona</a:t>
            </a:r>
            <a:r>
              <a:rPr lang="en-US" sz="1700" dirty="0"/>
              <a:t>, </a:t>
            </a:r>
            <a:r>
              <a:rPr lang="en-US" sz="1700" dirty="0" err="1"/>
              <a:t>metala</a:t>
            </a:r>
            <a:r>
              <a:rPr lang="en-US" sz="1700" dirty="0"/>
              <a:t>, </a:t>
            </a:r>
            <a:r>
              <a:rPr lang="en-US" sz="1700" dirty="0" err="1"/>
              <a:t>stakla</a:t>
            </a:r>
            <a:r>
              <a:rPr lang="en-US" sz="1700" dirty="0"/>
              <a:t>, </a:t>
            </a:r>
            <a:r>
              <a:rPr lang="en-US" sz="1700" dirty="0" err="1"/>
              <a:t>plastike</a:t>
            </a:r>
            <a:r>
              <a:rPr lang="en-US" sz="1700" dirty="0"/>
              <a:t> i </a:t>
            </a:r>
            <a:r>
              <a:rPr lang="en-US" sz="1700" dirty="0" err="1"/>
              <a:t>tekstila</a:t>
            </a:r>
            <a:r>
              <a:rPr lang="en-US" sz="1700" dirty="0"/>
              <a:t>, </a:t>
            </a:r>
            <a:r>
              <a:rPr lang="en-US" sz="1700" dirty="0" err="1"/>
              <a:t>krupnog</a:t>
            </a:r>
            <a:r>
              <a:rPr lang="en-US" sz="1700" dirty="0"/>
              <a:t> (</a:t>
            </a:r>
            <a:r>
              <a:rPr lang="en-US" sz="1700" dirty="0" err="1"/>
              <a:t>glomaznog</a:t>
            </a:r>
            <a:r>
              <a:rPr lang="en-US" sz="1700" dirty="0"/>
              <a:t>) </a:t>
            </a:r>
            <a:r>
              <a:rPr lang="en-US" sz="1700" dirty="0" err="1"/>
              <a:t>otpada</a:t>
            </a:r>
            <a:r>
              <a:rPr lang="en-US" sz="1700" dirty="0"/>
              <a:t> i </a:t>
            </a:r>
            <a:r>
              <a:rPr lang="en-US" sz="1700" dirty="0" err="1"/>
              <a:t>otpada</a:t>
            </a:r>
            <a:r>
              <a:rPr lang="en-US" sz="1700" dirty="0"/>
              <a:t> </a:t>
            </a:r>
            <a:r>
              <a:rPr lang="en-US" sz="1700" dirty="0" err="1"/>
              <a:t>propisanog</a:t>
            </a:r>
            <a:r>
              <a:rPr lang="en-US" sz="1700" dirty="0"/>
              <a:t> </a:t>
            </a:r>
            <a:r>
              <a:rPr lang="en-US" sz="1700" dirty="0" err="1"/>
              <a:t>pravilnikonom</a:t>
            </a:r>
            <a:r>
              <a:rPr lang="en-US" sz="1700" dirty="0"/>
              <a:t>  </a:t>
            </a:r>
            <a:r>
              <a:rPr lang="en-US" sz="1700" dirty="0" err="1"/>
              <a:t>iz</a:t>
            </a:r>
            <a:r>
              <a:rPr lang="en-US" sz="1700" dirty="0"/>
              <a:t> </a:t>
            </a:r>
            <a:r>
              <a:rPr lang="en-US" sz="1700" dirty="0" err="1"/>
              <a:t>članka</a:t>
            </a:r>
            <a:r>
              <a:rPr lang="en-US" sz="1700" dirty="0"/>
              <a:t> 86. </a:t>
            </a:r>
            <a:r>
              <a:rPr lang="en-US" sz="1700" dirty="0" err="1"/>
              <a:t>stavka</a:t>
            </a:r>
            <a:r>
              <a:rPr lang="en-US" sz="1700" dirty="0"/>
              <a:t> 4. </a:t>
            </a:r>
            <a:r>
              <a:rPr lang="en-US" sz="1700" dirty="0" err="1"/>
              <a:t>ovog</a:t>
            </a:r>
            <a:r>
              <a:rPr lang="en-US" sz="1700" dirty="0"/>
              <a:t> </a:t>
            </a:r>
            <a:r>
              <a:rPr lang="en-US" sz="1700" dirty="0" err="1"/>
              <a:t>Zakona</a:t>
            </a:r>
            <a:r>
              <a:rPr lang="en-US" sz="1700" dirty="0"/>
              <a:t>...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b="1" dirty="0"/>
          </a:p>
        </p:txBody>
      </p:sp>
      <p:sp>
        <p:nvSpPr>
          <p:cNvPr id="3" name="Rectangle 2"/>
          <p:cNvSpPr/>
          <p:nvPr/>
        </p:nvSpPr>
        <p:spPr>
          <a:xfrm>
            <a:off x="7171664" y="6119652"/>
            <a:ext cx="860228" cy="182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43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31B46D-053F-1D41-8F73-3C118A754F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/>
          <a:stretch/>
        </p:blipFill>
        <p:spPr>
          <a:xfrm>
            <a:off x="54610" y="1143000"/>
            <a:ext cx="9089390" cy="5873750"/>
          </a:xfrm>
        </p:spPr>
      </p:pic>
      <p:sp>
        <p:nvSpPr>
          <p:cNvPr id="4" name="Subtitle 10">
            <a:extLst>
              <a:ext uri="{FF2B5EF4-FFF2-40B4-BE49-F238E27FC236}">
                <a16:creationId xmlns:a16="http://schemas.microsoft.com/office/drawing/2014/main" id="{32FA8DBC-195F-4988-BF42-5B75A0B94364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448550" cy="1371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hr-HR" sz="4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ODAJANJE OTPADA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265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358" y="3048000"/>
            <a:ext cx="7957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>
                <a:solidFill>
                  <a:srgbClr val="00B050"/>
                </a:solidFill>
              </a:rPr>
              <a:t>CILJ 1.2. PGO RH</a:t>
            </a:r>
            <a:endParaRPr lang="en-US" sz="2200" dirty="0">
              <a:solidFill>
                <a:srgbClr val="00B050"/>
              </a:solidFill>
            </a:endParaRP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hr-HR" sz="2000" dirty="0"/>
              <a:t>Odvojeno prikupiti 60% mase proizvedenog komunalnog otpada (prvenstveno papir, staklo, plastika, metal, </a:t>
            </a:r>
            <a:r>
              <a:rPr lang="hr-HR" sz="2000" dirty="0" err="1"/>
              <a:t>biootpad</a:t>
            </a:r>
            <a:r>
              <a:rPr lang="hr-HR" sz="2000" dirty="0"/>
              <a:t> i dr.)</a:t>
            </a:r>
          </a:p>
          <a:p>
            <a:pPr marL="0" indent="0" algn="just" fontAlgn="ctr">
              <a:buNone/>
            </a:pPr>
            <a:endParaRPr lang="hr-HR" sz="2200" b="1" dirty="0"/>
          </a:p>
          <a:p>
            <a:pPr marL="0" indent="0" algn="just" fontAlgn="ctr">
              <a:buNone/>
            </a:pPr>
            <a:r>
              <a:rPr lang="hr-HR" sz="2200" b="1" dirty="0">
                <a:solidFill>
                  <a:srgbClr val="00B050"/>
                </a:solidFill>
              </a:rPr>
              <a:t>ZOGO (NN 94/13, 73/17 i 14/ 19)</a:t>
            </a:r>
          </a:p>
          <a:p>
            <a:pPr marL="0" indent="0" algn="just" fontAlgn="ctr">
              <a:buNone/>
            </a:pPr>
            <a:r>
              <a:rPr lang="hr-HR" sz="2200" b="1" dirty="0">
                <a:solidFill>
                  <a:srgbClr val="00B050"/>
                </a:solidFill>
              </a:rPr>
              <a:t>Članak 28. JLS je na svom području dužna osigurati: ........</a:t>
            </a:r>
          </a:p>
          <a:p>
            <a:pPr marL="0" indent="0" algn="just" fontAlgn="ctr">
              <a:spcBef>
                <a:spcPts val="0"/>
              </a:spcBef>
              <a:buNone/>
            </a:pPr>
            <a:r>
              <a:rPr lang="hr-HR" sz="2000" dirty="0"/>
              <a:t>2. Odvojeno prikupljanje problematičnog otpada, otpadnog papira i kartona, metala, stakla, plastike i tekstila, krupnog (glomaznog) otpada i otpada propisanog pravilnikonom  iz članka 86. stavka 4. ovog Zakona...</a:t>
            </a:r>
          </a:p>
          <a:p>
            <a:pPr marL="0" indent="0" algn="just" fontAlgn="ctr">
              <a:buNone/>
            </a:pPr>
            <a:endParaRPr lang="hr-HR" sz="2200" b="1" dirty="0"/>
          </a:p>
          <a:p>
            <a:pPr algn="just" fontAlgn="ctr">
              <a:buFont typeface="Wingdings" pitchFamily="2" charset="2"/>
              <a:buChar char="ü"/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1A0C6D-2B71-4F68-AC7A-2045E1999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371600"/>
            <a:ext cx="2621871" cy="1931905"/>
          </a:xfrm>
          <a:prstGeom prst="rect">
            <a:avLst/>
          </a:prstGeom>
        </p:spPr>
      </p:pic>
      <p:sp>
        <p:nvSpPr>
          <p:cNvPr id="8" name="Subtitle 10">
            <a:extLst>
              <a:ext uri="{FF2B5EF4-FFF2-40B4-BE49-F238E27FC236}">
                <a16:creationId xmlns:a16="http://schemas.microsoft.com/office/drawing/2014/main" id="{08D74DBF-EDD8-4293-A975-C381622930B2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448550" cy="1371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hr-HR" sz="4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ODAJANJE OTPADA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3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7E29F-3C45-4B58-BAD0-9C990CBDF24D}"/>
              </a:ext>
            </a:extLst>
          </p:cNvPr>
          <p:cNvSpPr txBox="1">
            <a:spLocks/>
          </p:cNvSpPr>
          <p:nvPr/>
        </p:nvSpPr>
        <p:spPr>
          <a:xfrm>
            <a:off x="628650" y="643467"/>
            <a:ext cx="3714750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BIORAZGRADIVI OTPAD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88A9-C318-4DF2-A057-F136823F4439}"/>
              </a:ext>
            </a:extLst>
          </p:cNvPr>
          <p:cNvSpPr txBox="1">
            <a:spLocks/>
          </p:cNvSpPr>
          <p:nvPr/>
        </p:nvSpPr>
        <p:spPr>
          <a:xfrm>
            <a:off x="628650" y="2623381"/>
            <a:ext cx="2916396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 dirty="0" err="1"/>
              <a:t>Odvojenim</a:t>
            </a:r>
            <a:r>
              <a:rPr lang="en-US" sz="1700" dirty="0"/>
              <a:t> </a:t>
            </a:r>
            <a:r>
              <a:rPr lang="en-US" sz="1700" dirty="0" err="1"/>
              <a:t>prikupljanjem</a:t>
            </a:r>
            <a:r>
              <a:rPr lang="en-US" sz="1700" dirty="0"/>
              <a:t> bio i </a:t>
            </a:r>
            <a:r>
              <a:rPr lang="en-US" sz="1700" dirty="0" err="1"/>
              <a:t>zelenoga</a:t>
            </a:r>
            <a:r>
              <a:rPr lang="en-US" sz="1700" dirty="0"/>
              <a:t> </a:t>
            </a:r>
            <a:r>
              <a:rPr lang="en-US" sz="1700" dirty="0" err="1"/>
              <a:t>otpada</a:t>
            </a:r>
            <a:r>
              <a:rPr lang="en-US" sz="1700" dirty="0"/>
              <a:t> </a:t>
            </a:r>
            <a:r>
              <a:rPr lang="en-US" sz="1700" dirty="0" err="1"/>
              <a:t>uz</a:t>
            </a:r>
            <a:r>
              <a:rPr lang="en-US" sz="1700" dirty="0"/>
              <a:t> </a:t>
            </a:r>
            <a:r>
              <a:rPr lang="en-US" sz="1700" dirty="0" err="1"/>
              <a:t>proces</a:t>
            </a:r>
            <a:r>
              <a:rPr lang="en-US" sz="1700" dirty="0"/>
              <a:t> </a:t>
            </a:r>
            <a:r>
              <a:rPr lang="en-US" sz="1700" dirty="0" err="1"/>
              <a:t>kompostiranja</a:t>
            </a:r>
            <a:r>
              <a:rPr lang="en-US" sz="1700" dirty="0"/>
              <a:t> </a:t>
            </a:r>
            <a:r>
              <a:rPr lang="en-US" sz="1700" dirty="0" err="1"/>
              <a:t>dobivamo</a:t>
            </a:r>
            <a:r>
              <a:rPr lang="en-US" sz="1700" dirty="0"/>
              <a:t> </a:t>
            </a:r>
            <a:r>
              <a:rPr lang="en-US" sz="1700" dirty="0" err="1"/>
              <a:t>kvalitetno</a:t>
            </a:r>
            <a:r>
              <a:rPr lang="en-US" sz="1700" dirty="0"/>
              <a:t> </a:t>
            </a:r>
            <a:r>
              <a:rPr lang="en-US" sz="1700" dirty="0" err="1"/>
              <a:t>organsko</a:t>
            </a:r>
            <a:r>
              <a:rPr lang="en-US" sz="1700" dirty="0"/>
              <a:t> </a:t>
            </a:r>
            <a:r>
              <a:rPr lang="en-US" sz="1700" dirty="0" err="1"/>
              <a:t>gnojivo</a:t>
            </a:r>
            <a:r>
              <a:rPr lang="en-US" sz="1700" dirty="0"/>
              <a:t>!</a:t>
            </a:r>
          </a:p>
          <a:p>
            <a:pPr indent="-228600">
              <a:lnSpc>
                <a:spcPct val="90000"/>
              </a:lnSpc>
            </a:pPr>
            <a:r>
              <a:rPr lang="en-US" sz="1700" dirty="0" err="1"/>
              <a:t>Njegova</a:t>
            </a:r>
            <a:r>
              <a:rPr lang="en-US" sz="1700" dirty="0"/>
              <a:t> </a:t>
            </a:r>
            <a:r>
              <a:rPr lang="en-US" sz="1700" dirty="0" err="1"/>
              <a:t>primjena</a:t>
            </a:r>
            <a:r>
              <a:rPr lang="en-US" sz="1700" dirty="0"/>
              <a:t> </a:t>
            </a:r>
            <a:r>
              <a:rPr lang="en-US" sz="1700" dirty="0" err="1"/>
              <a:t>vraća</a:t>
            </a:r>
            <a:r>
              <a:rPr lang="en-US" sz="1700" dirty="0"/>
              <a:t> </a:t>
            </a:r>
            <a:r>
              <a:rPr lang="en-US" sz="1700" dirty="0" err="1"/>
              <a:t>život</a:t>
            </a:r>
            <a:r>
              <a:rPr lang="en-US" sz="1700" dirty="0"/>
              <a:t> </a:t>
            </a:r>
            <a:r>
              <a:rPr lang="en-US" sz="1700" dirty="0" err="1"/>
              <a:t>svakom</a:t>
            </a:r>
            <a:r>
              <a:rPr lang="en-US" sz="1700" dirty="0"/>
              <a:t> </a:t>
            </a:r>
            <a:r>
              <a:rPr lang="en-US" sz="1700" dirty="0" err="1"/>
              <a:t>tlu</a:t>
            </a:r>
            <a:r>
              <a:rPr lang="en-US" sz="1700" dirty="0"/>
              <a:t> u </a:t>
            </a:r>
            <a:r>
              <a:rPr lang="en-US" sz="1700" dirty="0" err="1"/>
              <a:t>vrtu</a:t>
            </a:r>
            <a:r>
              <a:rPr lang="en-US" sz="1700" dirty="0"/>
              <a:t> </a:t>
            </a:r>
            <a:r>
              <a:rPr lang="en-US" sz="1700" dirty="0" err="1"/>
              <a:t>ili</a:t>
            </a:r>
            <a:r>
              <a:rPr lang="en-US" sz="1700" dirty="0"/>
              <a:t> </a:t>
            </a:r>
            <a:r>
              <a:rPr lang="en-US" sz="1700" dirty="0" err="1"/>
              <a:t>parku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</a:pPr>
            <a:r>
              <a:rPr lang="en-US" sz="1700" dirty="0"/>
              <a:t>Na taj </a:t>
            </a:r>
            <a:r>
              <a:rPr lang="en-US" sz="1700" dirty="0" err="1"/>
              <a:t>način</a:t>
            </a:r>
            <a:r>
              <a:rPr lang="en-US" sz="1700" dirty="0"/>
              <a:t> </a:t>
            </a:r>
            <a:r>
              <a:rPr lang="en-US" sz="1700" dirty="0" err="1"/>
              <a:t>vraćamo</a:t>
            </a:r>
            <a:r>
              <a:rPr lang="en-US" sz="1700" dirty="0"/>
              <a:t> </a:t>
            </a:r>
            <a:r>
              <a:rPr lang="en-US" sz="1700" dirty="0" err="1"/>
              <a:t>svoj</a:t>
            </a:r>
            <a:r>
              <a:rPr lang="en-US" sz="1700" dirty="0"/>
              <a:t> dug </a:t>
            </a:r>
            <a:r>
              <a:rPr lang="en-US" sz="1700" dirty="0" err="1"/>
              <a:t>prirodi</a:t>
            </a:r>
            <a:r>
              <a:rPr lang="en-US" sz="1700" dirty="0"/>
              <a:t>, </a:t>
            </a:r>
            <a:r>
              <a:rPr lang="en-US" sz="1700" dirty="0" err="1"/>
              <a:t>vraćamo</a:t>
            </a:r>
            <a:r>
              <a:rPr lang="en-US" sz="1700" dirty="0"/>
              <a:t> </a:t>
            </a:r>
            <a:r>
              <a:rPr lang="en-US" sz="1700" dirty="0" err="1"/>
              <a:t>tlu</a:t>
            </a:r>
            <a:r>
              <a:rPr lang="en-US" sz="1700" dirty="0"/>
              <a:t> ono </a:t>
            </a:r>
            <a:r>
              <a:rPr lang="en-US" sz="1700" dirty="0" err="1"/>
              <a:t>što</a:t>
            </a:r>
            <a:r>
              <a:rPr lang="en-US" sz="1700" dirty="0"/>
              <a:t> </a:t>
            </a:r>
            <a:r>
              <a:rPr lang="en-US" sz="1700" dirty="0" err="1"/>
              <a:t>smo</a:t>
            </a:r>
            <a:r>
              <a:rPr lang="en-US" sz="1700" dirty="0"/>
              <a:t> mu </a:t>
            </a:r>
            <a:r>
              <a:rPr lang="en-US" sz="1700" dirty="0" err="1"/>
              <a:t>prethodno</a:t>
            </a:r>
            <a:r>
              <a:rPr lang="en-US" sz="1700" dirty="0"/>
              <a:t> </a:t>
            </a:r>
            <a:r>
              <a:rPr lang="en-US" sz="1700" dirty="0" err="1"/>
              <a:t>oduzeli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</a:pPr>
            <a:endParaRPr lang="en-US" sz="1700" b="1" dirty="0"/>
          </a:p>
          <a:p>
            <a:pPr indent="-228600">
              <a:lnSpc>
                <a:spcPct val="90000"/>
              </a:lnSpc>
            </a:pPr>
            <a:endParaRPr lang="en-US" sz="17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627FB-10CE-447E-B857-367FFCF7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39" y="953200"/>
            <a:ext cx="3560660" cy="49799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37311-D9C9-4A23-95C4-B1799315E45B}"/>
              </a:ext>
            </a:extLst>
          </p:cNvPr>
          <p:cNvSpPr/>
          <p:nvPr/>
        </p:nvSpPr>
        <p:spPr>
          <a:xfrm>
            <a:off x="6705600" y="5334000"/>
            <a:ext cx="1955799" cy="352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02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7E29F-3C45-4B58-BAD0-9C990CBDF24D}"/>
              </a:ext>
            </a:extLst>
          </p:cNvPr>
          <p:cNvSpPr txBox="1">
            <a:spLocks/>
          </p:cNvSpPr>
          <p:nvPr/>
        </p:nvSpPr>
        <p:spPr>
          <a:xfrm>
            <a:off x="852775" y="603622"/>
            <a:ext cx="3992648" cy="1330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88A9-C318-4DF2-A057-F136823F4439}"/>
              </a:ext>
            </a:extLst>
          </p:cNvPr>
          <p:cNvSpPr txBox="1">
            <a:spLocks/>
          </p:cNvSpPr>
          <p:nvPr/>
        </p:nvSpPr>
        <p:spPr>
          <a:xfrm>
            <a:off x="852775" y="2194103"/>
            <a:ext cx="3800164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/>
              <a:t>Recikliranjem plastike čuvamo i štitimo prirodne sirovine (naftu, zemni plin) koje se upotrebljavaju u njezinoj proizvodnji te tako pomažemo očuvanju okoliša!</a:t>
            </a:r>
          </a:p>
          <a:p>
            <a:pPr indent="-228600">
              <a:lnSpc>
                <a:spcPct val="90000"/>
              </a:lnSpc>
            </a:pPr>
            <a:endParaRPr lang="en-US" sz="1700" b="1"/>
          </a:p>
          <a:p>
            <a:pPr indent="-228600">
              <a:lnSpc>
                <a:spcPct val="90000"/>
              </a:lnSpc>
            </a:pPr>
            <a:endParaRPr lang="en-US" sz="1700" b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0660" y="0"/>
            <a:ext cx="3913340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8773" y="603622"/>
            <a:ext cx="3599392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55E33-3167-472D-BE07-6FB3D1F77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r="3035" b="-3"/>
          <a:stretch/>
        </p:blipFill>
        <p:spPr>
          <a:xfrm>
            <a:off x="5230660" y="755312"/>
            <a:ext cx="3335618" cy="5347376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A0895C2A-D37E-4F06-AE58-CC875F83C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6987" y="407547"/>
            <a:ext cx="693399" cy="422479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37311-D9C9-4A23-95C4-B1799315E45B}"/>
              </a:ext>
            </a:extLst>
          </p:cNvPr>
          <p:cNvSpPr/>
          <p:nvPr/>
        </p:nvSpPr>
        <p:spPr>
          <a:xfrm>
            <a:off x="2978484" y="6110112"/>
            <a:ext cx="1796716" cy="352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C2A13-E650-41DE-A0CD-5218CA6A426F}"/>
              </a:ext>
            </a:extLst>
          </p:cNvPr>
          <p:cNvSpPr/>
          <p:nvPr/>
        </p:nvSpPr>
        <p:spPr>
          <a:xfrm>
            <a:off x="6710190" y="1371600"/>
            <a:ext cx="1830688" cy="28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57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7E29F-3C45-4B58-BAD0-9C990CBDF24D}"/>
              </a:ext>
            </a:extLst>
          </p:cNvPr>
          <p:cNvSpPr txBox="1">
            <a:spLocks/>
          </p:cNvSpPr>
          <p:nvPr/>
        </p:nvSpPr>
        <p:spPr>
          <a:xfrm>
            <a:off x="628650" y="643467"/>
            <a:ext cx="2916395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PAPIR KARTON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88A9-C318-4DF2-A057-F136823F4439}"/>
              </a:ext>
            </a:extLst>
          </p:cNvPr>
          <p:cNvSpPr txBox="1">
            <a:spLocks/>
          </p:cNvSpPr>
          <p:nvPr/>
        </p:nvSpPr>
        <p:spPr>
          <a:xfrm>
            <a:off x="628650" y="2623381"/>
            <a:ext cx="2916396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/>
              <a:t>U odnosu na običnu proizvodnju papira, recikliranje smanjuje zagađenje vode za 35% i zagađenje zraka za 74%.</a:t>
            </a:r>
          </a:p>
          <a:p>
            <a:pPr indent="-228600">
              <a:lnSpc>
                <a:spcPct val="90000"/>
              </a:lnSpc>
            </a:pPr>
            <a:r>
              <a:rPr lang="en-US" sz="1700"/>
              <a:t>List papira moguće je reciklirati četiri do šest puta prije nego što se potpuno raspadne!</a:t>
            </a:r>
            <a:endParaRPr lang="en-US" sz="1700" b="1"/>
          </a:p>
          <a:p>
            <a:pPr indent="-228600">
              <a:lnSpc>
                <a:spcPct val="90000"/>
              </a:lnSpc>
            </a:pPr>
            <a:endParaRPr lang="en-US" sz="17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D3C14-1727-4ADD-A65D-CC29CA9CD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8"/>
          <a:stretch/>
        </p:blipFill>
        <p:spPr>
          <a:xfrm>
            <a:off x="5558148" y="643234"/>
            <a:ext cx="2645842" cy="5599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37311-D9C9-4A23-95C4-B1799315E45B}"/>
              </a:ext>
            </a:extLst>
          </p:cNvPr>
          <p:cNvSpPr/>
          <p:nvPr/>
        </p:nvSpPr>
        <p:spPr>
          <a:xfrm>
            <a:off x="2978484" y="6110112"/>
            <a:ext cx="1796716" cy="352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C2A13-E650-41DE-A0CD-5218CA6A426F}"/>
              </a:ext>
            </a:extLst>
          </p:cNvPr>
          <p:cNvSpPr/>
          <p:nvPr/>
        </p:nvSpPr>
        <p:spPr>
          <a:xfrm>
            <a:off x="7774547" y="5821354"/>
            <a:ext cx="836053" cy="28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69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7E29F-3C45-4B58-BAD0-9C990CBDF24D}"/>
              </a:ext>
            </a:extLst>
          </p:cNvPr>
          <p:cNvSpPr txBox="1">
            <a:spLocks/>
          </p:cNvSpPr>
          <p:nvPr/>
        </p:nvSpPr>
        <p:spPr>
          <a:xfrm>
            <a:off x="628650" y="643467"/>
            <a:ext cx="2916395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STAKLO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88A9-C318-4DF2-A057-F136823F4439}"/>
              </a:ext>
            </a:extLst>
          </p:cNvPr>
          <p:cNvSpPr txBox="1">
            <a:spLocks/>
          </p:cNvSpPr>
          <p:nvPr/>
        </p:nvSpPr>
        <p:spPr>
          <a:xfrm>
            <a:off x="628650" y="2623381"/>
            <a:ext cx="2916396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 dirty="0" err="1"/>
              <a:t>Recikliranjem</a:t>
            </a:r>
            <a:r>
              <a:rPr lang="en-US" sz="1700" dirty="0"/>
              <a:t> </a:t>
            </a:r>
            <a:r>
              <a:rPr lang="en-US" sz="1700" dirty="0" err="1"/>
              <a:t>stakla</a:t>
            </a:r>
            <a:r>
              <a:rPr lang="en-US" sz="1700" dirty="0"/>
              <a:t> </a:t>
            </a:r>
            <a:r>
              <a:rPr lang="en-US" sz="1700" dirty="0" err="1"/>
              <a:t>štedimo</a:t>
            </a:r>
            <a:r>
              <a:rPr lang="en-US" sz="1700" dirty="0"/>
              <a:t> </a:t>
            </a:r>
            <a:r>
              <a:rPr lang="en-US" sz="1700" dirty="0" err="1"/>
              <a:t>prirodne</a:t>
            </a:r>
            <a:r>
              <a:rPr lang="en-US" sz="1700" dirty="0"/>
              <a:t> </a:t>
            </a:r>
            <a:r>
              <a:rPr lang="en-US" sz="1700" dirty="0" err="1"/>
              <a:t>sirovine</a:t>
            </a:r>
            <a:r>
              <a:rPr lang="en-US" sz="1700" dirty="0"/>
              <a:t>! </a:t>
            </a:r>
            <a:r>
              <a:rPr lang="en-US" sz="1700" dirty="0" err="1"/>
              <a:t>Upotrebom</a:t>
            </a:r>
            <a:r>
              <a:rPr lang="en-US" sz="1700" dirty="0"/>
              <a:t> tone </a:t>
            </a:r>
            <a:r>
              <a:rPr lang="en-US" sz="1700" dirty="0" err="1"/>
              <a:t>starog</a:t>
            </a:r>
            <a:r>
              <a:rPr lang="en-US" sz="1700" dirty="0"/>
              <a:t> </a:t>
            </a:r>
            <a:r>
              <a:rPr lang="en-US" sz="1700" dirty="0" err="1"/>
              <a:t>stakla</a:t>
            </a:r>
            <a:r>
              <a:rPr lang="en-US" sz="1700" dirty="0"/>
              <a:t> </a:t>
            </a:r>
            <a:r>
              <a:rPr lang="en-US" sz="1700" dirty="0" err="1"/>
              <a:t>uštedjeli</a:t>
            </a:r>
            <a:r>
              <a:rPr lang="en-US" sz="1700" dirty="0"/>
              <a:t> </a:t>
            </a:r>
            <a:r>
              <a:rPr lang="en-US" sz="1700" dirty="0" err="1"/>
              <a:t>smo</a:t>
            </a:r>
            <a:r>
              <a:rPr lang="en-US" sz="1700" dirty="0"/>
              <a:t> 700 kg </a:t>
            </a:r>
            <a:r>
              <a:rPr lang="en-US" sz="1700" dirty="0" err="1"/>
              <a:t>pijeska</a:t>
            </a:r>
            <a:r>
              <a:rPr lang="en-US" sz="1700" dirty="0"/>
              <a:t>, 200 kg </a:t>
            </a:r>
            <a:r>
              <a:rPr lang="en-US" sz="1700" dirty="0" err="1"/>
              <a:t>kalcita</a:t>
            </a:r>
            <a:r>
              <a:rPr lang="en-US" sz="1700" dirty="0"/>
              <a:t> i 200 kg </a:t>
            </a:r>
            <a:r>
              <a:rPr lang="en-US" sz="1700" dirty="0" err="1"/>
              <a:t>sode</a:t>
            </a:r>
            <a:r>
              <a:rPr lang="en-US" sz="1700" dirty="0"/>
              <a:t>,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čak</a:t>
            </a:r>
            <a:r>
              <a:rPr lang="en-US" sz="1700" dirty="0"/>
              <a:t> 30 </a:t>
            </a:r>
            <a:r>
              <a:rPr lang="en-US" sz="1700" dirty="0" err="1"/>
              <a:t>tona</a:t>
            </a:r>
            <a:r>
              <a:rPr lang="en-US" sz="1700" dirty="0"/>
              <a:t> </a:t>
            </a:r>
            <a:r>
              <a:rPr lang="en-US" sz="1700" dirty="0" err="1"/>
              <a:t>nafte</a:t>
            </a:r>
            <a:r>
              <a:rPr lang="en-US" sz="1700" dirty="0"/>
              <a:t>!</a:t>
            </a:r>
          </a:p>
          <a:p>
            <a:pPr indent="-228600">
              <a:lnSpc>
                <a:spcPct val="90000"/>
              </a:lnSpc>
            </a:pPr>
            <a:r>
              <a:rPr lang="en-US" sz="1700" dirty="0" err="1"/>
              <a:t>Staklo</a:t>
            </a:r>
            <a:r>
              <a:rPr lang="en-US" sz="1700" dirty="0"/>
              <a:t> se </a:t>
            </a:r>
            <a:r>
              <a:rPr lang="en-US" sz="1700" dirty="0" err="1"/>
              <a:t>može</a:t>
            </a:r>
            <a:r>
              <a:rPr lang="en-US" sz="1700" dirty="0"/>
              <a:t> </a:t>
            </a:r>
            <a:r>
              <a:rPr lang="en-US" sz="1700" dirty="0" err="1"/>
              <a:t>beskonačno</a:t>
            </a:r>
            <a:r>
              <a:rPr lang="en-US" sz="1700" dirty="0"/>
              <a:t> </a:t>
            </a:r>
            <a:r>
              <a:rPr lang="en-US" sz="1700" dirty="0" err="1"/>
              <a:t>reciklirati</a:t>
            </a:r>
            <a:r>
              <a:rPr lang="en-US" sz="1700" dirty="0"/>
              <a:t> i </a:t>
            </a:r>
            <a:r>
              <a:rPr lang="en-US" sz="1700" dirty="0" err="1"/>
              <a:t>ponovno</a:t>
            </a:r>
            <a:r>
              <a:rPr lang="en-US" sz="1700" dirty="0"/>
              <a:t> </a:t>
            </a:r>
            <a:r>
              <a:rPr lang="en-US" sz="1700" dirty="0" err="1"/>
              <a:t>koristiti</a:t>
            </a:r>
            <a:r>
              <a:rPr lang="en-US" sz="1700" dirty="0"/>
              <a:t>!</a:t>
            </a:r>
          </a:p>
          <a:p>
            <a:pPr marL="0" indent="-228600">
              <a:lnSpc>
                <a:spcPct val="90000"/>
              </a:lnSpc>
            </a:pPr>
            <a:endParaRPr lang="en-US" sz="17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329B3-6AF6-48AF-9B99-C4B87D62B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2170"/>
          <a:stretch/>
        </p:blipFill>
        <p:spPr>
          <a:xfrm>
            <a:off x="5181600" y="643234"/>
            <a:ext cx="3505200" cy="55998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9CC559-80A1-4A40-BD00-D9497DA0B6EC}"/>
              </a:ext>
            </a:extLst>
          </p:cNvPr>
          <p:cNvSpPr/>
          <p:nvPr/>
        </p:nvSpPr>
        <p:spPr>
          <a:xfrm>
            <a:off x="6477000" y="1295400"/>
            <a:ext cx="1909010" cy="28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45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1" y="-1"/>
            <a:ext cx="9144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97E29F-3C45-4B58-BAD0-9C990CBDF24D}"/>
              </a:ext>
            </a:extLst>
          </p:cNvPr>
          <p:cNvSpPr txBox="1">
            <a:spLocks/>
          </p:cNvSpPr>
          <p:nvPr/>
        </p:nvSpPr>
        <p:spPr>
          <a:xfrm>
            <a:off x="852776" y="609600"/>
            <a:ext cx="269675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88A9-C318-4DF2-A057-F136823F4439}"/>
              </a:ext>
            </a:extLst>
          </p:cNvPr>
          <p:cNvSpPr txBox="1">
            <a:spLocks/>
          </p:cNvSpPr>
          <p:nvPr/>
        </p:nvSpPr>
        <p:spPr>
          <a:xfrm>
            <a:off x="852775" y="2194102"/>
            <a:ext cx="2369056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/>
              <a:t>Recikliranjem metala štedimo rudače kao vrijedne prirodne sirovine, a smanjuje se i količina otpada na odlagalištima te se tako čuva okoliš.</a:t>
            </a:r>
          </a:p>
          <a:p>
            <a:pPr indent="-228600">
              <a:lnSpc>
                <a:spcPct val="90000"/>
              </a:lnSpc>
            </a:pPr>
            <a:r>
              <a:rPr lang="en-US" sz="1700"/>
              <a:t>Aluminij i čelik recikliranjem ne gube svoja karakteristična svojstva. Bez obzira na to koliko se puta recikliraju, ostaju jaki i izdržljivi.</a:t>
            </a:r>
          </a:p>
          <a:p>
            <a:pPr marL="0" indent="-228600">
              <a:lnSpc>
                <a:spcPct val="90000"/>
              </a:lnSpc>
            </a:pPr>
            <a:endParaRPr lang="en-US" sz="17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C3B08-44E2-4824-ADD4-54F04FC40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r="2" b="3204"/>
          <a:stretch/>
        </p:blipFill>
        <p:spPr>
          <a:xfrm>
            <a:off x="3810000" y="-22062"/>
            <a:ext cx="5334000" cy="7032461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37311-D9C9-4A23-95C4-B1799315E45B}"/>
              </a:ext>
            </a:extLst>
          </p:cNvPr>
          <p:cNvSpPr/>
          <p:nvPr/>
        </p:nvSpPr>
        <p:spPr>
          <a:xfrm>
            <a:off x="7010400" y="1275020"/>
            <a:ext cx="1796716" cy="449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64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2768A-844B-0747-AFAB-CB2339F7E4EE}"/>
              </a:ext>
            </a:extLst>
          </p:cNvPr>
          <p:cNvSpPr txBox="1"/>
          <p:nvPr/>
        </p:nvSpPr>
        <p:spPr>
          <a:xfrm>
            <a:off x="941294" y="5748180"/>
            <a:ext cx="7261411" cy="7398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Mobilno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reciklažno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dvorište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radom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započ</a:t>
            </a:r>
            <a:r>
              <a:rPr lang="hr-HR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03.05.2021.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godine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picture containing text, sky, tree, outdoor&#10;&#10;Description automatically generated">
            <a:extLst>
              <a:ext uri="{FF2B5EF4-FFF2-40B4-BE49-F238E27FC236}">
                <a16:creationId xmlns:a16="http://schemas.microsoft.com/office/drawing/2014/main" id="{E91A01DC-D84B-4EED-BB1C-12117DD2D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 b="5791"/>
          <a:stretch/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374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6DD13-8C4E-4915-8EE5-709B9608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solidFill>
                  <a:srgbClr val="00B050"/>
                </a:solidFill>
              </a:rPr>
              <a:t>Otpad koji nije recikliran na kućnom pragu odlaže se u mobilno </a:t>
            </a:r>
            <a:r>
              <a:rPr lang="hr-HR" sz="2400" dirty="0" err="1">
                <a:solidFill>
                  <a:srgbClr val="00B050"/>
                </a:solidFill>
              </a:rPr>
              <a:t>reciklažno</a:t>
            </a:r>
            <a:r>
              <a:rPr lang="hr-HR" sz="2400" dirty="0">
                <a:solidFill>
                  <a:srgbClr val="00B050"/>
                </a:solidFill>
              </a:rPr>
              <a:t> dvorište!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B0E-186B-44FA-B2E5-C6E214C1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3381"/>
            <a:ext cx="2916396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/>
              <a:t>U novo mobilno reciklažno dvorište odlažemo sav otpad koji nije mješoviti ili bio otpad. Provjerite u tablici vrste otpada koje se odlažu u mobilno reciklažno dvorište.</a:t>
            </a:r>
          </a:p>
          <a:p>
            <a:pPr marL="0" indent="0">
              <a:buNone/>
            </a:pPr>
            <a:endParaRPr lang="hr-HR" sz="1700"/>
          </a:p>
          <a:p>
            <a:pPr marL="0" indent="0">
              <a:buNone/>
            </a:pPr>
            <a:r>
              <a:rPr lang="hr-HR" sz="1700"/>
              <a:t>Na lokaciji mobilnog reciklažnog dvorišta djelatnik KTD Fužine pružit će vam potrebnu pomoć pri sortiranju otpada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C60D6E5-EFE1-4E79-A92D-F8A240A0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095" y="643234"/>
            <a:ext cx="2365947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D59ED3DF-4295-49E9-8031-53C00A66EAEA}"/>
              </a:ext>
            </a:extLst>
          </p:cNvPr>
          <p:cNvSpPr txBox="1">
            <a:spLocks/>
          </p:cNvSpPr>
          <p:nvPr/>
        </p:nvSpPr>
        <p:spPr>
          <a:xfrm>
            <a:off x="628650" y="643467"/>
            <a:ext cx="3843438" cy="18005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KRUŽNO GOSPODARSTVO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2623381"/>
            <a:ext cx="2916396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Otpad</a:t>
            </a:r>
            <a:r>
              <a:rPr lang="en-US" sz="1200" dirty="0"/>
              <a:t> </a:t>
            </a:r>
            <a:r>
              <a:rPr lang="en-US" sz="1200" dirty="0" err="1"/>
              <a:t>čija</a:t>
            </a:r>
            <a:r>
              <a:rPr lang="en-US" sz="1200" dirty="0"/>
              <a:t> se </a:t>
            </a:r>
            <a:r>
              <a:rPr lang="en-US" sz="1200" dirty="0" err="1"/>
              <a:t>vrijedna</a:t>
            </a:r>
            <a:r>
              <a:rPr lang="en-US" sz="1200" dirty="0"/>
              <a:t> </a:t>
            </a:r>
            <a:r>
              <a:rPr lang="en-US" sz="1200" dirty="0" err="1"/>
              <a:t>svojstva</a:t>
            </a:r>
            <a:r>
              <a:rPr lang="en-US" sz="1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iskoristiti</a:t>
            </a:r>
            <a:r>
              <a:rPr lang="en-US" sz="1200" dirty="0"/>
              <a:t> mora se </a:t>
            </a:r>
            <a:r>
              <a:rPr lang="en-US" sz="1200" dirty="0" err="1"/>
              <a:t>odvojeno</a:t>
            </a:r>
            <a:r>
              <a:rPr lang="en-US" sz="1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prikupljati</a:t>
            </a:r>
            <a:r>
              <a:rPr lang="en-US" sz="1200" dirty="0"/>
              <a:t> i </a:t>
            </a:r>
            <a:r>
              <a:rPr lang="en-US" sz="1200" dirty="0" err="1"/>
              <a:t>skladištiti</a:t>
            </a:r>
            <a:r>
              <a:rPr lang="en-US" sz="1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Smanjiti</a:t>
            </a:r>
            <a:r>
              <a:rPr lang="en-US" sz="1200" dirty="0"/>
              <a:t> </a:t>
            </a:r>
            <a:r>
              <a:rPr lang="en-US" sz="1200" dirty="0" err="1"/>
              <a:t>pritisak</a:t>
            </a:r>
            <a:r>
              <a:rPr lang="en-US" sz="1200" dirty="0"/>
              <a:t> i </a:t>
            </a:r>
            <a:r>
              <a:rPr lang="en-US" sz="1200" dirty="0" err="1"/>
              <a:t>negativan</a:t>
            </a:r>
            <a:r>
              <a:rPr lang="en-US" sz="12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utjecaj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prirodne</a:t>
            </a:r>
            <a:r>
              <a:rPr lang="en-US" sz="1200" dirty="0"/>
              <a:t> </a:t>
            </a:r>
            <a:r>
              <a:rPr lang="en-US" sz="1200" dirty="0" err="1"/>
              <a:t>resurse</a:t>
            </a:r>
            <a:r>
              <a:rPr lang="en-US" sz="1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CILJ:</a:t>
            </a:r>
            <a:r>
              <a:rPr lang="en-US" sz="1200" dirty="0"/>
              <a:t> </a:t>
            </a:r>
            <a:r>
              <a:rPr lang="en-US" sz="1200" b="1" dirty="0" err="1"/>
              <a:t>Svesti</a:t>
            </a:r>
            <a:r>
              <a:rPr lang="en-US" sz="1200" b="1" dirty="0"/>
              <a:t> </a:t>
            </a:r>
            <a:r>
              <a:rPr lang="en-US" sz="1200" b="1" dirty="0" err="1"/>
              <a:t>nastajanje</a:t>
            </a:r>
            <a:r>
              <a:rPr lang="en-US" sz="1200" b="1" dirty="0"/>
              <a:t> </a:t>
            </a:r>
            <a:r>
              <a:rPr lang="en-US" sz="1200" b="1" dirty="0" err="1"/>
              <a:t>otpada</a:t>
            </a:r>
            <a:r>
              <a:rPr lang="en-US" sz="1200" b="1" dirty="0"/>
              <a:t> </a:t>
            </a:r>
            <a:r>
              <a:rPr lang="en-US" sz="1200" b="1" dirty="0" err="1"/>
              <a:t>na</a:t>
            </a:r>
            <a:r>
              <a:rPr lang="en-US" sz="1200" b="1" dirty="0"/>
              <a:t> </a:t>
            </a:r>
            <a:r>
              <a:rPr lang="en-US" sz="1200" b="1" dirty="0" err="1"/>
              <a:t>najmanju</a:t>
            </a:r>
            <a:r>
              <a:rPr lang="en-US" sz="1200" b="1" dirty="0"/>
              <a:t> </a:t>
            </a:r>
            <a:r>
              <a:rPr lang="en-US" sz="1200" b="1" dirty="0" err="1"/>
              <a:t>moguću</a:t>
            </a:r>
            <a:r>
              <a:rPr lang="en-US" sz="1200" b="1" dirty="0"/>
              <a:t> </a:t>
            </a:r>
            <a:r>
              <a:rPr lang="en-US" sz="1200" b="1" dirty="0" err="1"/>
              <a:t>mjeru</a:t>
            </a:r>
            <a:r>
              <a:rPr lang="en-US" sz="1200" b="1" dirty="0"/>
              <a:t> </a:t>
            </a:r>
            <a:r>
              <a:rPr lang="en-US" sz="1200" b="1" dirty="0" err="1"/>
              <a:t>tijekom</a:t>
            </a:r>
            <a:r>
              <a:rPr lang="en-US" sz="1200" b="1" dirty="0"/>
              <a:t> </a:t>
            </a:r>
            <a:r>
              <a:rPr lang="en-US" sz="1200" b="1" dirty="0" err="1"/>
              <a:t>čitavog</a:t>
            </a:r>
            <a:r>
              <a:rPr lang="en-US" sz="1200" b="1" dirty="0"/>
              <a:t> </a:t>
            </a:r>
            <a:r>
              <a:rPr lang="en-US" sz="1200" b="1" dirty="0" err="1"/>
              <a:t>životnog</a:t>
            </a:r>
            <a:r>
              <a:rPr lang="en-US" sz="1200" b="1" dirty="0"/>
              <a:t> </a:t>
            </a:r>
            <a:r>
              <a:rPr lang="en-US" sz="1200" b="1" dirty="0" err="1"/>
              <a:t>ciklusa</a:t>
            </a:r>
            <a:r>
              <a:rPr lang="en-US" sz="1200" b="1" dirty="0"/>
              <a:t> </a:t>
            </a:r>
            <a:r>
              <a:rPr lang="en-US" sz="1200" b="1" dirty="0" err="1"/>
              <a:t>proizvoda</a:t>
            </a:r>
            <a:r>
              <a:rPr lang="en-US" sz="1200" b="1" dirty="0"/>
              <a:t> i </a:t>
            </a:r>
            <a:r>
              <a:rPr lang="en-US" sz="1200" b="1" dirty="0" err="1"/>
              <a:t>njegovih</a:t>
            </a:r>
            <a:r>
              <a:rPr lang="en-US" sz="1200" b="1" dirty="0"/>
              <a:t> </a:t>
            </a:r>
            <a:r>
              <a:rPr lang="en-US" sz="1200" b="1" dirty="0" err="1"/>
              <a:t>Komponenti</a:t>
            </a:r>
            <a:r>
              <a:rPr lang="en-US" sz="1200" b="1" dirty="0"/>
              <a:t> </a:t>
            </a:r>
            <a:r>
              <a:rPr lang="en-US" sz="1200" b="1" dirty="0" err="1"/>
              <a:t>te</a:t>
            </a:r>
            <a:r>
              <a:rPr lang="en-US" sz="1200" b="1" dirty="0"/>
              <a:t> </a:t>
            </a:r>
            <a:r>
              <a:rPr lang="en-US" sz="1200" b="1" dirty="0" err="1"/>
              <a:t>koristiti</a:t>
            </a:r>
            <a:r>
              <a:rPr lang="en-US" sz="1200" b="1" dirty="0"/>
              <a:t> </a:t>
            </a:r>
            <a:r>
              <a:rPr lang="en-US" sz="1200" b="1" dirty="0" err="1"/>
              <a:t>otpad</a:t>
            </a:r>
            <a:r>
              <a:rPr lang="en-US" sz="1200" b="1" dirty="0"/>
              <a:t> </a:t>
            </a:r>
            <a:r>
              <a:rPr lang="en-US" sz="1200" b="1" dirty="0" err="1"/>
              <a:t>kao</a:t>
            </a:r>
            <a:r>
              <a:rPr lang="en-US" sz="1200" b="1" dirty="0"/>
              <a:t> </a:t>
            </a:r>
            <a:r>
              <a:rPr lang="en-US" sz="1200" b="1" dirty="0" err="1"/>
              <a:t>vrijedan</a:t>
            </a:r>
            <a:r>
              <a:rPr lang="en-US" sz="1200" b="1" dirty="0"/>
              <a:t> </a:t>
            </a:r>
            <a:r>
              <a:rPr lang="en-US" sz="1200" b="1" dirty="0" err="1"/>
              <a:t>resurs</a:t>
            </a:r>
            <a:r>
              <a:rPr lang="en-US" sz="1200" b="1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D32D9-C58E-8B44-A112-7C11756CC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39" y="1809720"/>
            <a:ext cx="3560660" cy="32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6DD13-8C4E-4915-8EE5-709B9608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rgbClr val="00B050"/>
                </a:solidFill>
              </a:rPr>
              <a:t>Što je mobilno </a:t>
            </a:r>
            <a:r>
              <a:rPr lang="hr-HR" sz="4100" dirty="0" err="1">
                <a:solidFill>
                  <a:srgbClr val="00B050"/>
                </a:solidFill>
              </a:rPr>
              <a:t>reciklažno</a:t>
            </a:r>
            <a:r>
              <a:rPr lang="hr-HR" sz="4100" dirty="0">
                <a:solidFill>
                  <a:srgbClr val="00B050"/>
                </a:solidFill>
              </a:rPr>
              <a:t> dvorište?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B0E-186B-44FA-B2E5-C6E214C1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/>
              <a:t>Mobilno reciklažno dvorište je pokretna jedinica namijenjena za odvojeno prikupljanje i skladištenje manjih količina iskoristivih i drugih vrsta otpada iz kućanstava. U mobilnom reciklažnom dvorištu otpad koji su korisnici odvojili u kućanstvu privremeno se skladišti te se potom upućuje na daljnju reciklažu.</a:t>
            </a:r>
          </a:p>
        </p:txBody>
      </p:sp>
      <p:pic>
        <p:nvPicPr>
          <p:cNvPr id="5" name="Picture 4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AEE4CBBF-EFAF-48DA-B4EC-F3F4B54B4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44467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589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6DD13-8C4E-4915-8EE5-709B9608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rgbClr val="00B050"/>
                </a:solidFill>
              </a:rPr>
              <a:t>Mobilno </a:t>
            </a:r>
            <a:r>
              <a:rPr lang="hr-HR" sz="4100" dirty="0" err="1">
                <a:solidFill>
                  <a:srgbClr val="00B050"/>
                </a:solidFill>
              </a:rPr>
              <a:t>reciklažno</a:t>
            </a:r>
            <a:r>
              <a:rPr lang="hr-HR" sz="4100" dirty="0">
                <a:solidFill>
                  <a:srgbClr val="00B050"/>
                </a:solidFill>
              </a:rPr>
              <a:t> dvorište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B0E-186B-44FA-B2E5-C6E214C1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 dirty="0"/>
              <a:t>U općini Fužine svi smo korisnici mobilnog </a:t>
            </a:r>
            <a:r>
              <a:rPr lang="hr-HR" sz="1700" dirty="0" err="1"/>
              <a:t>reciklažnog</a:t>
            </a:r>
            <a:r>
              <a:rPr lang="hr-HR" sz="1700" dirty="0"/>
              <a:t> dvorišta te smo dužni sortirati otpad prema ključnim brojevima otpada i odvojeno ga predati. Prije samog odlaganja svaka vrsta otpada se važe.</a:t>
            </a:r>
          </a:p>
        </p:txBody>
      </p:sp>
      <p:pic>
        <p:nvPicPr>
          <p:cNvPr id="5" name="Picture 4" descr="A picture containing floor, indoor, green, bin&#10;&#10;Description automatically generated">
            <a:extLst>
              <a:ext uri="{FF2B5EF4-FFF2-40B4-BE49-F238E27FC236}">
                <a16:creationId xmlns:a16="http://schemas.microsoft.com/office/drawing/2014/main" id="{A75F4614-23BB-40E8-944B-CEFC6AA314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r="23519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336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6DD13-8C4E-4915-8EE5-709B9608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solidFill>
                  <a:srgbClr val="00B050"/>
                </a:solidFill>
              </a:rPr>
              <a:t>Pravilno korištenje mobilnog </a:t>
            </a:r>
            <a:r>
              <a:rPr lang="hr-HR" sz="2800" dirty="0" err="1">
                <a:solidFill>
                  <a:srgbClr val="00B050"/>
                </a:solidFill>
              </a:rPr>
              <a:t>reciklažnog</a:t>
            </a:r>
            <a:r>
              <a:rPr lang="hr-HR" sz="2800" dirty="0">
                <a:solidFill>
                  <a:srgbClr val="00B050"/>
                </a:solidFill>
              </a:rPr>
              <a:t> dvorišta: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B0E-186B-44FA-B2E5-C6E214C1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3381"/>
            <a:ext cx="2916396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/>
              <a:t>Na mobilnom reciklažnom dvorištu otpad mogu besplatno odložiti fizičke osobe, mještani Općine Fužine i vlasnici/posjednici nekretnina na području općine (uz predočenje važeće isprave). Detalji o pravilnom korištenju mobilnog reciklažnog dvorišta bit će dostupni putem web stranice </a:t>
            </a:r>
            <a:r>
              <a:rPr lang="hr-HR" sz="1700">
                <a:hlinkClick r:id="rId2"/>
              </a:rPr>
              <a:t>https://ktd-fuzine.hr/</a:t>
            </a:r>
            <a:r>
              <a:rPr lang="hr-HR" sz="1700"/>
              <a:t> i na lokaciji mobilnog reciklažnog dvorišta. 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3BF11716-3A4E-46F2-8EF1-257BF34015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6058" r="6666" b="1677"/>
          <a:stretch/>
        </p:blipFill>
        <p:spPr>
          <a:xfrm rot="16200000">
            <a:off x="4193778" y="1662842"/>
            <a:ext cx="5374582" cy="35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6DD13-8C4E-4915-8EE5-709B9608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92" y="3962400"/>
            <a:ext cx="3253394" cy="239871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00B050"/>
                </a:solidFill>
              </a:rPr>
              <a:t>Lokacija i radno vrijeme mobilnog </a:t>
            </a:r>
            <a:r>
              <a:rPr lang="hr-HR" sz="3200" dirty="0" err="1">
                <a:solidFill>
                  <a:srgbClr val="00B050"/>
                </a:solidFill>
              </a:rPr>
              <a:t>reciklažnog</a:t>
            </a:r>
            <a:r>
              <a:rPr lang="hr-HR" sz="3200" dirty="0">
                <a:solidFill>
                  <a:srgbClr val="00B050"/>
                </a:solidFill>
              </a:rPr>
              <a:t> dvorišta:</a:t>
            </a:r>
          </a:p>
        </p:txBody>
      </p:sp>
      <p:pic>
        <p:nvPicPr>
          <p:cNvPr id="5" name="Picture 4" descr="A picture containing text, sky, tree, outdoor&#10;&#10;Description automatically generated">
            <a:extLst>
              <a:ext uri="{FF2B5EF4-FFF2-40B4-BE49-F238E27FC236}">
                <a16:creationId xmlns:a16="http://schemas.microsoft.com/office/drawing/2014/main" id="{336FA501-50A3-4A02-B561-55F3250E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7" b="25713"/>
          <a:stretch/>
        </p:blipFill>
        <p:spPr>
          <a:xfrm>
            <a:off x="1" y="10"/>
            <a:ext cx="9143999" cy="3756978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B0E-186B-44FA-B2E5-C6E214C1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578" y="4253874"/>
            <a:ext cx="3943350" cy="239871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700" dirty="0">
                <a:solidFill>
                  <a:srgbClr val="00B050"/>
                </a:solidFill>
              </a:rPr>
              <a:t>Mobilno </a:t>
            </a:r>
            <a:r>
              <a:rPr lang="hr-HR" sz="1700" dirty="0" err="1">
                <a:solidFill>
                  <a:srgbClr val="00B050"/>
                </a:solidFill>
              </a:rPr>
              <a:t>reciklažno</a:t>
            </a:r>
            <a:r>
              <a:rPr lang="hr-HR" sz="1700" dirty="0">
                <a:solidFill>
                  <a:srgbClr val="00B050"/>
                </a:solidFill>
              </a:rPr>
              <a:t> dvorište bit će stalno dostupno: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700" dirty="0" err="1"/>
              <a:t>Pirovište</a:t>
            </a:r>
            <a:r>
              <a:rPr lang="hr-HR" sz="1700" dirty="0"/>
              <a:t> 16a, Lič 51323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1700" dirty="0"/>
              <a:t>Ponedjeljak od 14:00 do 15:00 sati.</a:t>
            </a:r>
          </a:p>
          <a:p>
            <a:pPr marL="0" indent="0">
              <a:lnSpc>
                <a:spcPct val="90000"/>
              </a:lnSpc>
              <a:buNone/>
            </a:pPr>
            <a:endParaRPr lang="hr-HR" sz="17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1700" dirty="0">
                <a:solidFill>
                  <a:srgbClr val="00B050"/>
                </a:solidFill>
              </a:rPr>
              <a:t>Mobilno </a:t>
            </a:r>
            <a:r>
              <a:rPr lang="hr-HR" sz="1700" dirty="0" err="1">
                <a:solidFill>
                  <a:srgbClr val="00B050"/>
                </a:solidFill>
              </a:rPr>
              <a:t>reciklažno</a:t>
            </a:r>
            <a:r>
              <a:rPr lang="hr-HR" sz="1700" dirty="0">
                <a:solidFill>
                  <a:srgbClr val="00B050"/>
                </a:solidFill>
              </a:rPr>
              <a:t> dvorište po naseljima </a:t>
            </a:r>
            <a:r>
              <a:rPr lang="hr-HR" sz="1700" dirty="0"/>
              <a:t>bit će dostupno prema rasporedu na web stranici: </a:t>
            </a:r>
            <a:r>
              <a:rPr lang="hr-HR" sz="1700" dirty="0">
                <a:hlinkClick r:id="rId3"/>
              </a:rPr>
              <a:t>https://ktd-fuzine.hr/</a:t>
            </a:r>
            <a:r>
              <a:rPr lang="hr-HR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10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4B93C44-25DE-4BE5-AFF5-998B0748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8022"/>
            <a:ext cx="9144000" cy="686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8E4A8CC0-8A7D-4F17-A890-EE978FBFE4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04830"/>
            <a:ext cx="1828800" cy="1832025"/>
          </a:xfrm>
        </p:spPr>
      </p:pic>
      <p:sp>
        <p:nvSpPr>
          <p:cNvPr id="6" name="TextBox 5"/>
          <p:cNvSpPr txBox="1"/>
          <p:nvPr/>
        </p:nvSpPr>
        <p:spPr>
          <a:xfrm>
            <a:off x="990600" y="907702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</a:rPr>
              <a:t>ODGOVORNO POSTUPAJTE S OTPADOM KAKO NE BISTE GLEDALI OVAKVE PRIZORE U SVOME KRAJU!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1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0029" y="3810000"/>
            <a:ext cx="5208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r-Latn-RS"/>
            </a:defPPr>
            <a:lvl1pPr>
              <a:spcBef>
                <a:spcPct val="0"/>
              </a:spcBef>
              <a:buFontTx/>
              <a:buNone/>
              <a:defRPr sz="2800" b="1">
                <a:solidFill>
                  <a:srgbClr val="7D8525"/>
                </a:solidFill>
                <a:latin typeface="Arial" panose="020B0604020202020204" pitchFamily="34" charset="0"/>
              </a:defRPr>
            </a:lvl1pPr>
            <a:lvl2pPr marL="742950" lvl="1" indent="-285750">
              <a:spcBef>
                <a:spcPct val="0"/>
              </a:spcBef>
              <a:buFont typeface="Wingdings" panose="05000000000000000000" pitchFamily="2" charset="2"/>
              <a:buChar char="ü"/>
              <a:defRPr b="1">
                <a:solidFill>
                  <a:srgbClr val="29434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algn="ctr"/>
            <a:endParaRPr lang="hr-HR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A2AFF64C-9511-43E0-A1B7-1BF971C0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78" y="108114"/>
            <a:ext cx="17308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7B9FC07-79AF-4ECD-AACD-6A46D413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79" y="219711"/>
            <a:ext cx="102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99E4DDFF-FC1D-42AA-AC57-6FD92AFB9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83660"/>
            <a:ext cx="1964432" cy="79805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6090533-06A6-4736-891D-CF8ACB79F4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31500" r="-1898" b="34250"/>
          <a:stretch/>
        </p:blipFill>
        <p:spPr>
          <a:xfrm>
            <a:off x="2008673" y="253578"/>
            <a:ext cx="2651760" cy="626368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C63C46-BC65-4628-9917-5552C7B09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51" y="299745"/>
            <a:ext cx="1415200" cy="47541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1AE3F54-07BD-4867-AA3F-1B1878868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25" y="4073040"/>
            <a:ext cx="977256" cy="1560352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8841515-9FC3-4472-8E66-FDCE9CBA67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66" y="4011314"/>
            <a:ext cx="1950889" cy="17070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ACCE0F-E36A-43E1-AD91-3668B6AEC298}"/>
              </a:ext>
            </a:extLst>
          </p:cNvPr>
          <p:cNvSpPr txBox="1"/>
          <p:nvPr/>
        </p:nvSpPr>
        <p:spPr>
          <a:xfrm>
            <a:off x="228600" y="6164908"/>
            <a:ext cx="9029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„Organizacija radionica je sufinancirana u okviru Operativnog programa Konkurentnost i kohezija, iz Kohezijskog fonda.“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94D4AC-061E-4B18-A67B-7E1F3CF3D0BD}"/>
              </a:ext>
            </a:extLst>
          </p:cNvPr>
          <p:cNvSpPr txBox="1"/>
          <p:nvPr/>
        </p:nvSpPr>
        <p:spPr>
          <a:xfrm>
            <a:off x="78981" y="6525344"/>
            <a:ext cx="9029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„Projekt je sufinancirala Europska unija iz Kohezijskog fonda. Sadržaj prezentacije isključiva je odgovornost Općine Fužine.“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E223F4-CCDB-4CCD-BCBA-0035A20B8B18}"/>
              </a:ext>
            </a:extLst>
          </p:cNvPr>
          <p:cNvSpPr/>
          <p:nvPr/>
        </p:nvSpPr>
        <p:spPr>
          <a:xfrm>
            <a:off x="910969" y="2245839"/>
            <a:ext cx="7322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HVALA NA POZORNOSTI!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33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31C92B26-1EBE-4CB5-82F2-0A575A194EA6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4019550" cy="19380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GOSPODARENJE OTPADOM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0900" y="174275"/>
            <a:ext cx="2862072" cy="33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Najpoželjnija</a:t>
            </a:r>
            <a:r>
              <a:rPr lang="en-US" sz="1700" b="1" dirty="0"/>
              <a:t> </a:t>
            </a:r>
            <a:r>
              <a:rPr lang="en-US" sz="1700" b="1" dirty="0" err="1"/>
              <a:t>opcija</a:t>
            </a:r>
            <a:r>
              <a:rPr lang="en-US" sz="1700" b="1" dirty="0"/>
              <a:t>!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382C5A6-E88B-40C5-B96F-B0F669F4A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14709"/>
          <a:stretch/>
        </p:blipFill>
        <p:spPr>
          <a:xfrm>
            <a:off x="4673600" y="528019"/>
            <a:ext cx="3964715" cy="2679796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0EEBE9-B879-4B6C-B6C4-20FFF2C4C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01" r="2" b="2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5277133" y="3250076"/>
            <a:ext cx="294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solidFill>
                  <a:srgbClr val="FF0000"/>
                </a:solidFill>
                <a:cs typeface="Arial" pitchFamily="34" charset="0"/>
              </a:rPr>
              <a:t>Najmanje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Arial" pitchFamily="34" charset="0"/>
              </a:rPr>
              <a:t>poželjna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Arial" pitchFamily="34" charset="0"/>
              </a:rPr>
              <a:t>opcija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23" y="4419600"/>
            <a:ext cx="3429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2000" b="1" dirty="0">
                <a:cs typeface="Arial" pitchFamily="34" charset="0"/>
              </a:rPr>
              <a:t>Krajnji cilj cjelovitog sustava gospodarenja otpadom je potpuno </a:t>
            </a:r>
          </a:p>
          <a:p>
            <a:pPr algn="ctr">
              <a:spcAft>
                <a:spcPts val="600"/>
              </a:spcAft>
            </a:pPr>
            <a:r>
              <a:rPr lang="hr-HR" sz="2000" b="1" dirty="0">
                <a:cs typeface="Arial" pitchFamily="34" charset="0"/>
              </a:rPr>
              <a:t>napuštanje odlaganja otpada!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7C5905B1-55CF-BE42-9597-AE3EF6A6CDCE}"/>
              </a:ext>
            </a:extLst>
          </p:cNvPr>
          <p:cNvSpPr/>
          <p:nvPr/>
        </p:nvSpPr>
        <p:spPr>
          <a:xfrm>
            <a:off x="5277133" y="3982392"/>
            <a:ext cx="2942772" cy="262905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448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604285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ubtitle 10">
            <a:extLst>
              <a:ext uri="{FF2B5EF4-FFF2-40B4-BE49-F238E27FC236}">
                <a16:creationId xmlns:a16="http://schemas.microsoft.com/office/drawing/2014/main" id="{FA7A48B2-ABB7-458A-8A9F-604CE574DDCF}"/>
              </a:ext>
            </a:extLst>
          </p:cNvPr>
          <p:cNvSpPr txBox="1">
            <a:spLocks/>
          </p:cNvSpPr>
          <p:nvPr/>
        </p:nvSpPr>
        <p:spPr>
          <a:xfrm>
            <a:off x="935118" y="643467"/>
            <a:ext cx="3579731" cy="18005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PROCJENJENI SASTAV OTPADA U RH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56" y="4252420"/>
            <a:ext cx="3579730" cy="72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Preko</a:t>
            </a:r>
            <a:r>
              <a:rPr lang="en-US" sz="1700" b="1" dirty="0"/>
              <a:t> 80% </a:t>
            </a:r>
            <a:r>
              <a:rPr lang="en-US" sz="1700" b="1" dirty="0" err="1"/>
              <a:t>otpada</a:t>
            </a:r>
            <a:r>
              <a:rPr lang="en-US" sz="1700" b="1" dirty="0"/>
              <a:t> </a:t>
            </a:r>
            <a:r>
              <a:rPr lang="en-US" sz="1700" b="1" dirty="0" err="1"/>
              <a:t>moguće</a:t>
            </a:r>
            <a:r>
              <a:rPr lang="en-US" sz="1700" b="1" dirty="0"/>
              <a:t> je </a:t>
            </a:r>
            <a:r>
              <a:rPr lang="en-US" sz="1700" b="1" dirty="0" err="1"/>
              <a:t>reciklirati</a:t>
            </a:r>
            <a:r>
              <a:rPr lang="en-US" sz="1700" b="1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1F72C-F870-5343-88A5-0F6F4AB40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55" y="-452916"/>
            <a:ext cx="5186095" cy="399329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022" y="2856184"/>
            <a:ext cx="3622258" cy="30879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B80C8-E2FC-3845-AB92-CF5EF0F38512}"/>
              </a:ext>
            </a:extLst>
          </p:cNvPr>
          <p:cNvSpPr/>
          <p:nvPr/>
        </p:nvSpPr>
        <p:spPr>
          <a:xfrm>
            <a:off x="762000" y="5273588"/>
            <a:ext cx="305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b="1" dirty="0">
                <a:solidFill>
                  <a:srgbClr val="FF0000"/>
                </a:solidFill>
              </a:rPr>
              <a:t>Svi smo odgovorni za otpad koji (ne)ćemo proizvesti!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CILJEVI ZA GOSPODARENJE OTPADOM KOJE POTREBNO POSTIĆI DO 2022. GODINE U ODNOSU NA 2015. GODINE (PGORH)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51782"/>
              </p:ext>
            </p:extLst>
          </p:nvPr>
        </p:nvGraphicFramePr>
        <p:xfrm>
          <a:off x="3582987" y="1094511"/>
          <a:ext cx="5085526" cy="466665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6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3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856"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BR.</a:t>
                      </a:r>
                      <a:endParaRPr lang="en-US" sz="1500">
                        <a:latin typeface="+mn-lt"/>
                      </a:endParaRPr>
                    </a:p>
                  </a:txBody>
                  <a:tcPr marL="69651" marR="69651" marT="34826" marB="348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CILJ</a:t>
                      </a:r>
                      <a:endParaRPr lang="en-US" sz="1500">
                        <a:latin typeface="+mn-lt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500"/>
                        <a:t>PLAN</a:t>
                      </a:r>
                      <a:r>
                        <a:rPr lang="hr-HR" sz="1500" baseline="0"/>
                        <a:t> GOSPODARENJA OTPADOM RH</a:t>
                      </a:r>
                      <a:endParaRPr lang="en-US" sz="1500">
                        <a:latin typeface="+mn-lt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56">
                <a:tc rowSpan="4">
                  <a:txBody>
                    <a:bodyPr/>
                    <a:lstStyle/>
                    <a:p>
                      <a:pPr algn="ctr"/>
                      <a:r>
                        <a:rPr lang="hr-HR" sz="1500"/>
                        <a:t>1</a:t>
                      </a:r>
                      <a:r>
                        <a:rPr lang="hr-HR" sz="1200"/>
                        <a:t>.</a:t>
                      </a:r>
                      <a:endParaRPr lang="en-US" sz="1200" b="1">
                        <a:latin typeface="+mn-lt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hr-HR" sz="1500"/>
                        <a:t>Unaprijediti sustav gospodarenja komunalnim otpadom</a:t>
                      </a:r>
                      <a:endParaRPr lang="en-US" sz="1500" b="1">
                        <a:latin typeface="+mn-lt"/>
                        <a:cs typeface="Arial" pitchFamily="34" charset="0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/>
                        <a:t>Cilj 1.1</a:t>
                      </a:r>
                      <a:r>
                        <a:rPr lang="hr-HR" sz="1400"/>
                        <a:t>.</a:t>
                      </a:r>
                      <a:endParaRPr lang="en-US" sz="1400" b="1">
                        <a:latin typeface="+mn-lt"/>
                        <a:cs typeface="Arial" pitchFamily="34" charset="0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500" kern="1200"/>
                        <a:t>Smanjiti količinu komunalnog otpada za 5%</a:t>
                      </a:r>
                      <a:endParaRPr lang="en-US" sz="15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5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/>
                        <a:t>C</a:t>
                      </a:r>
                      <a:r>
                        <a:rPr lang="hr-HR" sz="1500" kern="1200"/>
                        <a:t>ilj 1.2.</a:t>
                      </a:r>
                      <a:endParaRPr lang="en-US" sz="1500" kern="1200"/>
                    </a:p>
                    <a:p>
                      <a:pPr marL="0" algn="ctr" defTabSz="914400" rtl="0" eaLnBrk="1" latinLnBrk="0" hangingPunct="1"/>
                      <a:endParaRPr lang="en-US" sz="15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500" kern="1200"/>
                        <a:t>Odvojeno prikupiti 60% mase proizvedenog komunalnog otpada (prvenstveno papir, staklo, plastika, metal, biootpad i dr.)</a:t>
                      </a:r>
                      <a:endParaRPr lang="en-US" sz="15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/>
                        <a:t>C</a:t>
                      </a:r>
                      <a:r>
                        <a:rPr lang="hr-HR" sz="1500" kern="1200"/>
                        <a:t>ilj 1.3.</a:t>
                      </a:r>
                      <a:endParaRPr lang="en-US" sz="1500" kern="1200"/>
                    </a:p>
                    <a:p>
                      <a:pPr algn="ctr"/>
                      <a:endParaRPr lang="en-US" sz="1500" b="1">
                        <a:latin typeface="+mn-lt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500" kern="1200"/>
                        <a:t>Odvojeno prikupiti 40 % mase proizvedenog biootpada koji je sastavni dio komunalnog otpada</a:t>
                      </a:r>
                      <a:endParaRPr lang="en-US" sz="15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651" marR="69651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1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/>
                        <a:t>C</a:t>
                      </a:r>
                      <a:r>
                        <a:rPr lang="hr-HR" sz="1500" kern="1200"/>
                        <a:t>ilj 1.4.</a:t>
                      </a:r>
                      <a:endParaRPr lang="en-US" sz="1500" kern="1200"/>
                    </a:p>
                    <a:p>
                      <a:pPr algn="ctr"/>
                      <a:endParaRPr lang="en-US" sz="1500" b="1">
                        <a:latin typeface="+mn-lt"/>
                      </a:endParaRPr>
                    </a:p>
                  </a:txBody>
                  <a:tcPr marL="69651" marR="69651" marT="34826" marB="348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500" kern="1200"/>
                        <a:t>Odložiti na odlagališta manje od 25% mase proizvedenog komunalnog otpada</a:t>
                      </a:r>
                      <a:endParaRPr lang="en-US" sz="15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651" marR="69651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6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Subtitle 10">
            <a:extLst>
              <a:ext uri="{FF2B5EF4-FFF2-40B4-BE49-F238E27FC236}">
                <a16:creationId xmlns:a16="http://schemas.microsoft.com/office/drawing/2014/main" id="{B6D3BACF-258E-4A8E-B9E5-7A276D5D6423}"/>
              </a:ext>
            </a:extLst>
          </p:cNvPr>
          <p:cNvSpPr txBox="1">
            <a:spLocks/>
          </p:cNvSpPr>
          <p:nvPr/>
        </p:nvSpPr>
        <p:spPr>
          <a:xfrm>
            <a:off x="628649" y="713312"/>
            <a:ext cx="3409951" cy="54313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SPREČAVANJE NASTANKA OTPADA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66070" y="3657600"/>
            <a:ext cx="3943351" cy="2791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 err="1"/>
              <a:t>Količine</a:t>
            </a:r>
            <a:r>
              <a:rPr lang="en-US" sz="1700" dirty="0"/>
              <a:t> </a:t>
            </a:r>
            <a:r>
              <a:rPr lang="en-US" sz="1700" dirty="0" err="1"/>
              <a:t>otpada</a:t>
            </a:r>
            <a:r>
              <a:rPr lang="en-US" sz="1700" dirty="0"/>
              <a:t>, </a:t>
            </a:r>
            <a:r>
              <a:rPr lang="en-US" sz="1700" dirty="0" err="1"/>
              <a:t>uključujući</a:t>
            </a:r>
            <a:r>
              <a:rPr lang="en-US" sz="1700" dirty="0"/>
              <a:t> </a:t>
            </a:r>
            <a:r>
              <a:rPr lang="en-US" sz="1700" dirty="0" err="1"/>
              <a:t>ponovnu</a:t>
            </a:r>
            <a:r>
              <a:rPr lang="en-US" sz="1700" dirty="0"/>
              <a:t> </a:t>
            </a:r>
            <a:r>
              <a:rPr lang="en-US" sz="1700" dirty="0" err="1"/>
              <a:t>uporabu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 </a:t>
            </a:r>
            <a:r>
              <a:rPr lang="en-US" sz="1700" dirty="0" err="1"/>
              <a:t>ili</a:t>
            </a:r>
            <a:r>
              <a:rPr lang="en-US" sz="1700" dirty="0"/>
              <a:t> </a:t>
            </a:r>
            <a:r>
              <a:rPr lang="en-US" sz="1700" dirty="0" err="1"/>
              <a:t>produženje</a:t>
            </a:r>
            <a:r>
              <a:rPr lang="en-US" sz="1700" dirty="0"/>
              <a:t> </a:t>
            </a:r>
            <a:r>
              <a:rPr lang="en-US" sz="1700" dirty="0" err="1"/>
              <a:t>životnog</a:t>
            </a:r>
            <a:r>
              <a:rPr lang="en-US" sz="1700" dirty="0"/>
              <a:t> </a:t>
            </a:r>
            <a:r>
              <a:rPr lang="en-US" sz="1700" dirty="0" err="1"/>
              <a:t>vijeka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!</a:t>
            </a:r>
          </a:p>
          <a:p>
            <a:pPr indent="-228600">
              <a:lnSpc>
                <a:spcPct val="90000"/>
              </a:lnSpc>
            </a:pPr>
            <a:r>
              <a:rPr lang="en-US" sz="1700" dirty="0" err="1"/>
              <a:t>Štetan</a:t>
            </a:r>
            <a:r>
              <a:rPr lang="en-US" sz="1700" dirty="0"/>
              <a:t> </a:t>
            </a:r>
            <a:r>
              <a:rPr lang="en-US" sz="1700" dirty="0" err="1"/>
              <a:t>učinak</a:t>
            </a:r>
            <a:r>
              <a:rPr lang="en-US" sz="1700" dirty="0"/>
              <a:t> </a:t>
            </a:r>
            <a:r>
              <a:rPr lang="en-US" sz="1700" dirty="0" err="1"/>
              <a:t>otpada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okoliš</a:t>
            </a:r>
            <a:r>
              <a:rPr lang="en-US" sz="1700" dirty="0"/>
              <a:t> i </a:t>
            </a:r>
            <a:r>
              <a:rPr lang="en-US" sz="1700" dirty="0" err="1"/>
              <a:t>zdravlje</a:t>
            </a:r>
            <a:r>
              <a:rPr lang="en-US" sz="1700" dirty="0"/>
              <a:t> </a:t>
            </a:r>
            <a:r>
              <a:rPr lang="en-US" sz="1700" dirty="0" err="1"/>
              <a:t>ljudi</a:t>
            </a:r>
            <a:r>
              <a:rPr lang="en-US" sz="1700" dirty="0"/>
              <a:t>!</a:t>
            </a:r>
          </a:p>
          <a:p>
            <a:pPr indent="-228600">
              <a:lnSpc>
                <a:spcPct val="90000"/>
              </a:lnSpc>
            </a:pPr>
            <a:r>
              <a:rPr lang="en-US" sz="1700" dirty="0" err="1"/>
              <a:t>Sadržaj</a:t>
            </a:r>
            <a:r>
              <a:rPr lang="en-US" sz="1700" dirty="0"/>
              <a:t> </a:t>
            </a:r>
            <a:r>
              <a:rPr lang="en-US" sz="1700" dirty="0" err="1"/>
              <a:t>štetnih</a:t>
            </a:r>
            <a:r>
              <a:rPr lang="en-US" sz="1700" dirty="0"/>
              <a:t> </a:t>
            </a:r>
            <a:r>
              <a:rPr lang="en-US" sz="1700" dirty="0" err="1"/>
              <a:t>tvari</a:t>
            </a:r>
            <a:r>
              <a:rPr lang="en-US" sz="1700" dirty="0"/>
              <a:t> u </a:t>
            </a:r>
            <a:r>
              <a:rPr lang="en-US" sz="1700" dirty="0" err="1"/>
              <a:t>materijalima</a:t>
            </a:r>
            <a:r>
              <a:rPr lang="en-US" sz="1700" dirty="0"/>
              <a:t> i </a:t>
            </a:r>
            <a:r>
              <a:rPr lang="en-US" sz="1700" dirty="0" err="1"/>
              <a:t>proizvodima</a:t>
            </a:r>
            <a:r>
              <a:rPr lang="en-US" sz="17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7550" y="2438400"/>
            <a:ext cx="3400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hr-HR" sz="2000" b="1" dirty="0"/>
              <a:t>Mjere poduzete prije nego li je tvar, materijal ili  proizvod postao otpad, a kojima se smanjuju: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641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228600"/>
            <a:ext cx="5638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EFC46-82EF-BF4F-A67F-58E3EF2D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52582" y="1066799"/>
            <a:ext cx="8983566" cy="5791201"/>
          </a:xfrm>
          <a:prstGeom prst="rect">
            <a:avLst/>
          </a:prstGeom>
        </p:spPr>
      </p:pic>
      <p:sp>
        <p:nvSpPr>
          <p:cNvPr id="7" name="Subtitle 10">
            <a:extLst>
              <a:ext uri="{FF2B5EF4-FFF2-40B4-BE49-F238E27FC236}">
                <a16:creationId xmlns:a16="http://schemas.microsoft.com/office/drawing/2014/main" id="{DC83298B-643C-449C-BF18-1D86B2B24229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448550" cy="1371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hr-HR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SPREČAVANJE NASTANKA OTPADA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526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0">
            <a:extLst>
              <a:ext uri="{FF2B5EF4-FFF2-40B4-BE49-F238E27FC236}">
                <a16:creationId xmlns:a16="http://schemas.microsoft.com/office/drawing/2014/main" id="{3A5583C9-D8CF-47E4-9A14-B6F3287ED844}"/>
              </a:ext>
            </a:extLst>
          </p:cNvPr>
          <p:cNvSpPr txBox="1">
            <a:spLocks/>
          </p:cNvSpPr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SPREČAVANJE NASTANKA OTPADA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3" b="-2"/>
          <a:stretch/>
        </p:blipFill>
        <p:spPr bwMode="auto">
          <a:xfrm>
            <a:off x="990600" y="1066800"/>
            <a:ext cx="3160218" cy="472440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5341" y="2333297"/>
            <a:ext cx="3630007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</a:pPr>
            <a:r>
              <a:rPr lang="en-US" sz="1700"/>
              <a:t>Razmišljate racionalno kada kupujete..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</a:pPr>
            <a:r>
              <a:rPr lang="en-US" sz="1700"/>
              <a:t>Kupujte hranu s dužim vijekom trajanja.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</a:pPr>
            <a:r>
              <a:rPr lang="en-US" sz="1700"/>
              <a:t>Izbjegavajte suvišnu ambalažu.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</a:pPr>
            <a:r>
              <a:rPr lang="en-US" sz="1700"/>
              <a:t>Sve što možete popraviti, popravite i maksimalno iskoristite.</a:t>
            </a:r>
          </a:p>
          <a:p>
            <a:pPr marL="0" indent="-228600">
              <a:lnSpc>
                <a:spcPct val="90000"/>
              </a:lnSpc>
              <a:spcBef>
                <a:spcPts val="0"/>
              </a:spcBef>
            </a:pPr>
            <a:endParaRPr lang="en-US" sz="1700"/>
          </a:p>
          <a:p>
            <a:pPr indent="-228600">
              <a:lnSpc>
                <a:spcPct val="90000"/>
              </a:lnSpc>
              <a:spcBef>
                <a:spcPts val="0"/>
              </a:spcBef>
            </a:pPr>
            <a:r>
              <a:rPr lang="en-US" sz="1700"/>
              <a:t>Donirajte stvari koje vam više nisu potrebne (odjeća, dječje igračke, knjige, stari namještaj, ee oprema, alati, računala)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</a:pPr>
            <a:r>
              <a:rPr lang="en-US" sz="1700"/>
              <a:t>Odbijajte promotivne letke u poštanskim sandučićima.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</a:pPr>
            <a:endParaRPr lang="en-US" sz="1700"/>
          </a:p>
          <a:p>
            <a:pPr indent="-228600">
              <a:lnSpc>
                <a:spcPct val="9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2729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ubtitle 10">
            <a:extLst>
              <a:ext uri="{FF2B5EF4-FFF2-40B4-BE49-F238E27FC236}">
                <a16:creationId xmlns:a16="http://schemas.microsoft.com/office/drawing/2014/main" id="{81AEAD4D-B1BF-401E-883D-88CC98370B4E}"/>
              </a:ext>
            </a:extLst>
          </p:cNvPr>
          <p:cNvSpPr txBox="1">
            <a:spLocks/>
          </p:cNvSpPr>
          <p:nvPr/>
        </p:nvSpPr>
        <p:spPr>
          <a:xfrm>
            <a:off x="457200" y="807893"/>
            <a:ext cx="2916395" cy="18005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PONOVNA UPOTREBA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7A6CCFE-8263-CD43-A04F-0815F93E6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/>
          <a:stretch/>
        </p:blipFill>
        <p:spPr>
          <a:xfrm>
            <a:off x="4876800" y="394177"/>
            <a:ext cx="4156239" cy="27300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529CD-4D10-4BCA-969B-6ECBECC6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7601" y="3287863"/>
            <a:ext cx="4038600" cy="30367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2000" dirty="0"/>
              <a:t>Jedan od načina sprječavanja nastanka otpada.</a:t>
            </a:r>
          </a:p>
          <a:p>
            <a:pPr algn="just">
              <a:buFont typeface="Wingdings" pitchFamily="2" charset="2"/>
              <a:buChar char="ü"/>
            </a:pPr>
            <a:r>
              <a:rPr lang="hr-HR" sz="2000" dirty="0"/>
              <a:t>Bilo koji postupak kojim se proizvod ponovno upotrebljava za istu svrhu za koji je predviđen ili za neku drugu funkciju, s pomoću pomoćnih proizvoda na tržištu ili bez njih.</a:t>
            </a:r>
          </a:p>
          <a:p>
            <a:pPr algn="just">
              <a:buFont typeface="Wingdings" pitchFamily="2" charset="2"/>
              <a:buChar char="ü"/>
            </a:pPr>
            <a:r>
              <a:rPr lang="hr-HR" sz="2000" dirty="0"/>
              <a:t>Budite kreativni!</a:t>
            </a:r>
          </a:p>
          <a:p>
            <a:pPr algn="just">
              <a:buFont typeface="Wingdings" pitchFamily="2" charset="2"/>
              <a:buChar char="ü"/>
            </a:pPr>
            <a:endParaRPr lang="hr-HR" sz="2400" dirty="0"/>
          </a:p>
          <a:p>
            <a:pPr algn="just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E7D211B-7A82-4CBD-BFC3-1333B9E7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666" y="3287863"/>
            <a:ext cx="3657600" cy="354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Postupci ponovne uporabe:</a:t>
            </a:r>
          </a:p>
          <a:p>
            <a:pPr>
              <a:buFont typeface="Wingdings" pitchFamily="2" charset="2"/>
              <a:buChar char="ü"/>
            </a:pPr>
            <a:r>
              <a:rPr lang="hr-HR" sz="2000" b="1" dirty="0"/>
              <a:t>obnova </a:t>
            </a:r>
          </a:p>
          <a:p>
            <a:pPr>
              <a:buFont typeface="Wingdings" pitchFamily="2" charset="2"/>
              <a:buChar char="ü"/>
            </a:pPr>
            <a:r>
              <a:rPr lang="hr-HR" sz="2000" b="1" dirty="0"/>
              <a:t>popravak</a:t>
            </a:r>
          </a:p>
          <a:p>
            <a:pPr>
              <a:buFont typeface="Wingdings" pitchFamily="2" charset="2"/>
              <a:buChar char="ü"/>
            </a:pPr>
            <a:r>
              <a:rPr lang="hr-HR" sz="2000" b="1" dirty="0"/>
              <a:t>preprodaja</a:t>
            </a:r>
          </a:p>
          <a:p>
            <a:pPr>
              <a:buFont typeface="Wingdings" pitchFamily="2" charset="2"/>
              <a:buChar char="ü"/>
            </a:pPr>
            <a:r>
              <a:rPr lang="hr-HR" sz="2000" b="1" dirty="0"/>
              <a:t>ponovna proizvodnja</a:t>
            </a:r>
          </a:p>
          <a:p>
            <a:pPr>
              <a:buFont typeface="Wingdings" pitchFamily="2" charset="2"/>
              <a:buChar char="ü"/>
            </a:pPr>
            <a:r>
              <a:rPr lang="hr-HR" sz="2000" b="1" dirty="0"/>
              <a:t>nadogradnja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6931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16382</TotalTime>
  <Words>1099</Words>
  <Application>Microsoft Office PowerPoint</Application>
  <PresentationFormat>Prikaz na zaslonu (4:3)</PresentationFormat>
  <Paragraphs>121</Paragraphs>
  <Slides>25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ZAKON O ODRŽIVOM GOSPODARENJU OTPADOM  (,,Narodne novine’’, br. 94/13, 73/17 i 14/19)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Otpad koji nije recikliran na kućnom pragu odlaže se u mobilno reciklažno dvorište!</vt:lpstr>
      <vt:lpstr>Što je mobilno reciklažno dvorište?</vt:lpstr>
      <vt:lpstr>Mobilno reciklažno dvorište</vt:lpstr>
      <vt:lpstr>Pravilno korištenje mobilnog reciklažnog dvorišta:</vt:lpstr>
      <vt:lpstr>Lokacija i radno vrijeme mobilnog reciklažnog dvorišta: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Windows User</cp:lastModifiedBy>
  <cp:revision>220</cp:revision>
  <cp:lastPrinted>2019-06-14T12:55:42Z</cp:lastPrinted>
  <dcterms:created xsi:type="dcterms:W3CDTF">2019-05-09T13:10:11Z</dcterms:created>
  <dcterms:modified xsi:type="dcterms:W3CDTF">2021-05-26T08:09:48Z</dcterms:modified>
</cp:coreProperties>
</file>